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93"/>
  </p:notesMasterIdLst>
  <p:handoutMasterIdLst>
    <p:handoutMasterId r:id="rId94"/>
  </p:handoutMasterIdLst>
  <p:sldIdLst>
    <p:sldId id="501" r:id="rId2"/>
    <p:sldId id="931" r:id="rId3"/>
    <p:sldId id="882" r:id="rId4"/>
    <p:sldId id="933" r:id="rId5"/>
    <p:sldId id="847" r:id="rId6"/>
    <p:sldId id="752" r:id="rId7"/>
    <p:sldId id="945" r:id="rId8"/>
    <p:sldId id="946" r:id="rId9"/>
    <p:sldId id="947" r:id="rId10"/>
    <p:sldId id="849" r:id="rId11"/>
    <p:sldId id="949" r:id="rId12"/>
    <p:sldId id="934" r:id="rId13"/>
    <p:sldId id="843" r:id="rId14"/>
    <p:sldId id="850" r:id="rId15"/>
    <p:sldId id="852" r:id="rId16"/>
    <p:sldId id="950" r:id="rId17"/>
    <p:sldId id="948" r:id="rId18"/>
    <p:sldId id="935" r:id="rId19"/>
    <p:sldId id="844" r:id="rId20"/>
    <p:sldId id="856" r:id="rId21"/>
    <p:sldId id="855" r:id="rId22"/>
    <p:sldId id="936" r:id="rId23"/>
    <p:sldId id="883" r:id="rId24"/>
    <p:sldId id="859" r:id="rId25"/>
    <p:sldId id="861" r:id="rId26"/>
    <p:sldId id="860" r:id="rId27"/>
    <p:sldId id="864" r:id="rId28"/>
    <p:sldId id="865" r:id="rId29"/>
    <p:sldId id="867" r:id="rId30"/>
    <p:sldId id="937" r:id="rId31"/>
    <p:sldId id="869" r:id="rId32"/>
    <p:sldId id="876" r:id="rId33"/>
    <p:sldId id="938" r:id="rId34"/>
    <p:sldId id="877" r:id="rId35"/>
    <p:sldId id="873" r:id="rId36"/>
    <p:sldId id="874" r:id="rId37"/>
    <p:sldId id="875" r:id="rId38"/>
    <p:sldId id="878" r:id="rId39"/>
    <p:sldId id="880" r:id="rId40"/>
    <p:sldId id="879" r:id="rId41"/>
    <p:sldId id="939" r:id="rId42"/>
    <p:sldId id="884" r:id="rId43"/>
    <p:sldId id="881" r:id="rId44"/>
    <p:sldId id="885" r:id="rId45"/>
    <p:sldId id="951" r:id="rId46"/>
    <p:sldId id="886" r:id="rId47"/>
    <p:sldId id="887" r:id="rId48"/>
    <p:sldId id="952" r:id="rId49"/>
    <p:sldId id="888" r:id="rId50"/>
    <p:sldId id="889" r:id="rId51"/>
    <p:sldId id="890" r:id="rId52"/>
    <p:sldId id="891" r:id="rId53"/>
    <p:sldId id="892" r:id="rId54"/>
    <p:sldId id="893" r:id="rId55"/>
    <p:sldId id="894" r:id="rId56"/>
    <p:sldId id="895" r:id="rId57"/>
    <p:sldId id="932" r:id="rId58"/>
    <p:sldId id="940" r:id="rId59"/>
    <p:sldId id="896" r:id="rId60"/>
    <p:sldId id="897" r:id="rId61"/>
    <p:sldId id="898" r:id="rId62"/>
    <p:sldId id="899" r:id="rId63"/>
    <p:sldId id="941" r:id="rId64"/>
    <p:sldId id="902" r:id="rId65"/>
    <p:sldId id="903" r:id="rId66"/>
    <p:sldId id="904" r:id="rId67"/>
    <p:sldId id="906" r:id="rId68"/>
    <p:sldId id="942" r:id="rId69"/>
    <p:sldId id="905" r:id="rId70"/>
    <p:sldId id="910" r:id="rId71"/>
    <p:sldId id="912" r:id="rId72"/>
    <p:sldId id="913" r:id="rId73"/>
    <p:sldId id="943" r:id="rId74"/>
    <p:sldId id="911" r:id="rId75"/>
    <p:sldId id="909" r:id="rId76"/>
    <p:sldId id="908" r:id="rId77"/>
    <p:sldId id="914" r:id="rId78"/>
    <p:sldId id="915" r:id="rId79"/>
    <p:sldId id="944" r:id="rId80"/>
    <p:sldId id="916" r:id="rId81"/>
    <p:sldId id="953" r:id="rId82"/>
    <p:sldId id="920" r:id="rId83"/>
    <p:sldId id="921" r:id="rId84"/>
    <p:sldId id="923" r:id="rId85"/>
    <p:sldId id="924" r:id="rId86"/>
    <p:sldId id="925" r:id="rId87"/>
    <p:sldId id="926" r:id="rId88"/>
    <p:sldId id="927" r:id="rId89"/>
    <p:sldId id="929" r:id="rId90"/>
    <p:sldId id="930" r:id="rId91"/>
    <p:sldId id="716" r:id="rId92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pitchFamily="50" charset="-128"/>
        <a:ea typeface="굴림" pitchFamily="50" charset="-128"/>
        <a:cs typeface="굴림" pitchFamily="5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7" orient="horz" pos="4167" userDrawn="1">
          <p15:clr>
            <a:srgbClr val="A4A3A4"/>
          </p15:clr>
        </p15:guide>
        <p15:guide id="9" orient="horz" pos="572" userDrawn="1">
          <p15:clr>
            <a:srgbClr val="A4A3A4"/>
          </p15:clr>
        </p15:guide>
        <p15:guide id="10" pos="126" userDrawn="1">
          <p15:clr>
            <a:srgbClr val="A4A3A4"/>
          </p15:clr>
        </p15:guide>
        <p15:guide id="11" pos="6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C6D8EC"/>
    <a:srgbClr val="FEF6B8"/>
    <a:srgbClr val="F8A9A9"/>
    <a:srgbClr val="D0F3AD"/>
    <a:srgbClr val="E0D1DB"/>
    <a:srgbClr val="D5E8DD"/>
    <a:srgbClr val="FDE0C2"/>
    <a:srgbClr val="F1F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5026" autoAdjust="0"/>
  </p:normalViewPr>
  <p:slideViewPr>
    <p:cSldViewPr>
      <p:cViewPr varScale="1">
        <p:scale>
          <a:sx n="79" d="100"/>
          <a:sy n="79" d="100"/>
        </p:scale>
        <p:origin x="1286" y="67"/>
      </p:cViewPr>
      <p:guideLst>
        <p:guide orient="horz" pos="2160"/>
        <p:guide pos="3120"/>
        <p:guide orient="horz" pos="4167"/>
        <p:guide orient="horz" pos="572"/>
        <p:guide pos="126"/>
        <p:guide pos="6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6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E032-ED07-4139-9220-BFAAF10FFB30}" type="datetimeFigureOut">
              <a:rPr lang="ko-KR" altLang="en-US" smtClean="0"/>
              <a:pPr/>
              <a:t>2023-08-20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537A-B899-4629-94FD-F7A90AEBB56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fld id="{87271AE6-D0B1-AA47-88FE-716E07697481}" type="datetime1">
              <a:rPr lang="ko-KR" altLang="en-US" smtClean="0"/>
              <a:pPr>
                <a:defRPr/>
              </a:pPr>
              <a:t>2023-08-20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4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KoPub돋움체 Medium" panose="00000600000000000000" pitchFamily="2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KoPub돋움체 Medium" panose="00000600000000000000" pitchFamily="2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KoPub돋움체 Medium" panose="00000600000000000000" pitchFamily="2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KoPub돋움체 Medium" panose="00000600000000000000" pitchFamily="2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KoPub돋움체 Medium" panose="00000600000000000000" pitchFamily="2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4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52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29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3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27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1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336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04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18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6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4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85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51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0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30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83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43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23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60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5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08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9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0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71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77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5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32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083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70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46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8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9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25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99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081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68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127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61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75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61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62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75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520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3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95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48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22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84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7130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94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735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61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 받으시는 분들 자리는 인터넷이 안되기 때문에 </a:t>
            </a:r>
            <a:r>
              <a:rPr lang="ko-KR" altLang="en-US" dirty="0" err="1"/>
              <a:t>오픈스트리트맵이</a:t>
            </a:r>
            <a:r>
              <a:rPr lang="ko-KR" altLang="en-US" dirty="0"/>
              <a:t> 켜지지가 않을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드래그해서 레이어에 추가하면 켜진다는 것만 아시면 될 거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314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90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601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785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951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3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289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93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34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28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2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115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19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76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5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36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맑은 고딕" pitchFamily="50" charset="-128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3797300" y="6624464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ea"/>
                <a:ea typeface="+mn-ea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0472" y="0"/>
            <a:ext cx="9432478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1435A-5DF9-4EE0-A00A-BAA7963E7A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73280" y="6621469"/>
            <a:ext cx="2311400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  <a:cs typeface="맑은 고딕"/>
              </a:rPr>
              <a:t>QGIS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  <a:cs typeface="맑은 고딕"/>
              </a:rPr>
              <a:t>를 사용한 공간정보 분석교육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  <a:cs typeface="맑은 고딕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 userDrawn="1"/>
        </p:nvSpPr>
        <p:spPr bwMode="auto">
          <a:xfrm>
            <a:off x="0" y="836613"/>
            <a:ext cx="9906000" cy="36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>
                  <a:alpha val="37000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latinLnBrk="0">
              <a:defRPr/>
            </a:pPr>
            <a:endParaRPr kumimoji="0" lang="ko-KR" altLang="en-US" dirty="0"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맑은 고딕" pitchFamily="50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7473280" y="6621469"/>
            <a:ext cx="2311400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Tw Cen MT" pitchFamily="34" charset="0"/>
                <a:ea typeface="KoPub돋움체 Medium" panose="00000600000000000000" pitchFamily="2" charset="-127"/>
                <a:cs typeface="맑은 고딕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Tw Cen MT" pitchFamily="34" charset="0"/>
                <a:ea typeface="KoPub돋움체 Medium" panose="00000600000000000000" pitchFamily="2" charset="-127"/>
                <a:cs typeface="맑은 고딕"/>
              </a:rPr>
              <a:t>를 사용한 해양생물 공간 분석</a:t>
            </a:r>
            <a:endParaRPr lang="en-US" altLang="ko-KR" sz="1100" dirty="0">
              <a:solidFill>
                <a:srgbClr val="000000"/>
              </a:solidFill>
              <a:latin typeface="Tw Cen MT" pitchFamily="34" charset="0"/>
              <a:ea typeface="KoPub돋움체 Medium" panose="00000600000000000000" pitchFamily="2" charset="-127"/>
              <a:cs typeface="맑은 고딕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Tw Cen MT" charset="0"/>
                <a:ea typeface="KoPub돋움체 Medium" panose="00000600000000000000" pitchFamily="2" charset="-127"/>
                <a:cs typeface="KoPub돋움체 Medium" panose="00000600000000000000" pitchFamily="2" charset="-127"/>
              </a:defRPr>
            </a:lvl1pPr>
          </a:lstStyle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27012" y="0"/>
            <a:ext cx="9405937" cy="836712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250031" y="1124744"/>
            <a:ext cx="9405937" cy="5148576"/>
          </a:xfrm>
          <a:prstGeom prst="rect">
            <a:avLst/>
          </a:prstGeom>
        </p:spPr>
        <p:txBody>
          <a:bodyPr/>
          <a:lstStyle>
            <a:lvl1pPr marL="165100" indent="-165100"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B82117-6010-6F25-DB54-09413B760D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73280" y="6621469"/>
            <a:ext cx="2311400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508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b"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Tw Cen MT" pitchFamily="34" charset="0"/>
                <a:ea typeface="KoPub돋움체 Medium" panose="00000600000000000000" pitchFamily="2" charset="-127"/>
                <a:cs typeface="맑은 고딕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Tw Cen MT" pitchFamily="34" charset="0"/>
                <a:ea typeface="KoPub돋움체 Medium" panose="00000600000000000000" pitchFamily="2" charset="-127"/>
                <a:cs typeface="맑은 고딕"/>
              </a:rPr>
              <a:t>를 사용한 해양생물 공간 분석</a:t>
            </a:r>
            <a:endParaRPr lang="en-US" altLang="ko-KR" sz="1100" dirty="0">
              <a:solidFill>
                <a:srgbClr val="000000"/>
              </a:solidFill>
              <a:latin typeface="Tw Cen MT" pitchFamily="34" charset="0"/>
              <a:ea typeface="KoPub돋움체 Medium" panose="00000600000000000000" pitchFamily="2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604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물결 클로즈업 이미지">
            <a:extLst>
              <a:ext uri="{FF2B5EF4-FFF2-40B4-BE49-F238E27FC236}">
                <a16:creationId xmlns:a16="http://schemas.microsoft.com/office/drawing/2014/main" id="{7C3D3F90-66AF-DF9A-181F-1B8CB7790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9091" t="3462" b="19929"/>
          <a:stretch/>
        </p:blipFill>
        <p:spPr>
          <a:xfrm>
            <a:off x="0" y="0"/>
            <a:ext cx="990598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6" r:id="rId3"/>
    <p:sldLayoutId id="2147483692" r:id="rId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1600" kern="1200" dirty="0">
          <a:solidFill>
            <a:srgbClr val="000000"/>
          </a:solidFill>
          <a:latin typeface="Arial" pitchFamily="34" charset="0"/>
          <a:ea typeface="HY헤드라인M" pitchFamily="18" charset="-127"/>
          <a:cs typeface="HY헤드라인M" pitchFamily="18" charset="-128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  <a:cs typeface="HY헤드라인M" pitchFamily="18" charset="-128"/>
        </a:defRPr>
      </a:lvl5pPr>
      <a:lvl6pPr marL="457212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6pPr>
      <a:lvl7pPr marL="914423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7pPr>
      <a:lvl8pPr marL="1371634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8pPr>
      <a:lvl9pPr marL="1828846" algn="l" rtl="0" fontAlgn="base" latinLnBrk="1">
        <a:spcBef>
          <a:spcPct val="0"/>
        </a:spcBef>
        <a:spcAft>
          <a:spcPct val="0"/>
        </a:spcAft>
        <a:defRPr kumimoji="1" sz="1600">
          <a:solidFill>
            <a:srgbClr val="000000"/>
          </a:solidFill>
          <a:latin typeface="Arial" charset="0"/>
          <a:ea typeface="HY헤드라인M" pitchFamily="18" charset="-127"/>
        </a:defRPr>
      </a:lvl9pPr>
    </p:titleStyle>
    <p:bodyStyle>
      <a:lvl1pPr marL="165104" indent="-114303" algn="l" defTabSz="939824" rtl="0" eaLnBrk="0" fontAlgn="b" latinLnBrk="1" hangingPunct="0">
        <a:spcBef>
          <a:spcPct val="30000"/>
        </a:spcBef>
        <a:spcAft>
          <a:spcPct val="0"/>
        </a:spcAft>
        <a:buFont typeface="Wingdings" charset="2"/>
        <a:buChar char="§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1pPr>
      <a:lvl2pPr marL="342908" indent="-152404" algn="l" defTabSz="939824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2pPr>
      <a:lvl3pPr marL="533414" indent="-114303" algn="l" defTabSz="939824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•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3pPr>
      <a:lvl4pPr marL="736618" indent="-152404" algn="l" defTabSz="939824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–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4pPr>
      <a:lvl5pPr marL="901722" indent="-127004" algn="l" defTabSz="939824" rtl="0" eaLnBrk="0" fontAlgn="b" latinLnBrk="1" hangingPunct="0">
        <a:spcBef>
          <a:spcPct val="30000"/>
        </a:spcBef>
        <a:spcAft>
          <a:spcPct val="0"/>
        </a:spcAft>
        <a:buFont typeface="Arial" charset="0"/>
        <a:buChar char="»"/>
        <a:defRPr lang="ko-KR" altLang="en-US" sz="1400" kern="1200" dirty="0">
          <a:solidFill>
            <a:srgbClr val="000000"/>
          </a:solidFill>
          <a:latin typeface="+mn-lt"/>
          <a:ea typeface="+mn-ea"/>
          <a:cs typeface="맑은 고딕" pitchFamily="50" charset="-128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s://docs.qgis.org/3.22/ko/docs/user_manual/" TargetMode="External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hyperlink" Target="https://docs.qgis.org/3.28/ko/docs/gentle_gis_introduction/index.html" TargetMode="External"/><Relationship Id="rId4" Type="http://schemas.openxmlformats.org/officeDocument/2006/relationships/hyperlink" Target="https://docs.qgis.org/3.22/ko/docs/training_manual/index.html" TargetMode="External"/><Relationship Id="rId9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geo.k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www.kdpa.kr/" TargetMode="External"/><Relationship Id="rId4" Type="http://schemas.openxmlformats.org/officeDocument/2006/relationships/hyperlink" Target="http://data.nsdi.go.kr/datas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pa.k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www.khoa.go.kr/oceanmap/main.do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qgi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isgeography.com/qgis-arcgis-differenc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1676355" y="4797152"/>
            <a:ext cx="6553290" cy="8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50802" algn="ctr" defTabSz="939824" eaLnBrk="0" fontAlgn="b" hangingPunct="0">
              <a:spcBef>
                <a:spcPct val="30000"/>
              </a:spcBef>
            </a:pPr>
            <a:r>
              <a:rPr lang="en-US" altLang="en-US" sz="24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  <a:cs typeface="맑은 고딕"/>
              </a:rPr>
              <a:t>2023</a:t>
            </a:r>
            <a:endParaRPr lang="en-US" altLang="ko-KR" sz="24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  <a:cs typeface="맑은 고딕"/>
            </a:endParaRPr>
          </a:p>
          <a:p>
            <a:pPr marL="50802" algn="ctr" defTabSz="939824" eaLnBrk="0" fontAlgn="b" hangingPunct="0">
              <a:spcBef>
                <a:spcPct val="30000"/>
              </a:spcBef>
            </a:pPr>
            <a:endParaRPr lang="en-US" altLang="ko-KR" sz="24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7300" y="1955304"/>
            <a:ext cx="7391400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marL="50802" algn="ctr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QGIS</a:t>
            </a:r>
            <a:r>
              <a:rPr lang="ko-KR" alt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를 활용한 </a:t>
            </a:r>
            <a:endParaRPr lang="en-US" altLang="ko-KR" sz="6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  <a:p>
            <a:pPr marL="50802" algn="ctr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ko-KR" altLang="en-US" sz="6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해양생물 공간 분석</a:t>
            </a:r>
            <a:endParaRPr lang="en-US" altLang="ko-KR" sz="6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68FA0-7F70-D2FE-6AAC-94559578631A}"/>
              </a:ext>
            </a:extLst>
          </p:cNvPr>
          <p:cNvSpPr txBox="1"/>
          <p:nvPr/>
        </p:nvSpPr>
        <p:spPr>
          <a:xfrm>
            <a:off x="1307602" y="706927"/>
            <a:ext cx="3004741" cy="65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국립해양생물자원관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국가해양생명자원전략센터</a:t>
            </a:r>
            <a:endParaRPr lang="ko-KR" altLang="en-US" sz="16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</p:txBody>
      </p:sp>
      <p:pic>
        <p:nvPicPr>
          <p:cNvPr id="5" name="Picture 2" descr="국립해양생물자원관 | Facebook">
            <a:extLst>
              <a:ext uri="{FF2B5EF4-FFF2-40B4-BE49-F238E27FC236}">
                <a16:creationId xmlns:a16="http://schemas.microsoft.com/office/drawing/2014/main" id="{1940B151-25F3-1E77-C324-94B32F63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692696"/>
            <a:ext cx="675082" cy="6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4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7273256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sp>
        <p:nvSpPr>
          <p:cNvPr id="49" name="직사각형 20"/>
          <p:cNvSpPr/>
          <p:nvPr/>
        </p:nvSpPr>
        <p:spPr>
          <a:xfrm>
            <a:off x="459760" y="1484313"/>
            <a:ext cx="9317653" cy="132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AutoNum type="arabicParenR"/>
              <a:defRPr/>
            </a:pP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사용자 지침서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: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  <a:hlinkClick r:id="rId3"/>
              </a:rPr>
              <a:t>https://docs.qgis.org/3.22/ko/docs/user_manual/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  <a:defRPr/>
            </a:pP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교육교재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: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  <a:hlinkClick r:id="rId4"/>
              </a:rPr>
              <a:t>https://docs.qgis.org/3.22/ko/docs/training_manual/index.html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  <a:defRPr/>
            </a:pP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GIS</a:t>
            </a:r>
            <a:r>
              <a:rPr lang="ko-KR" altLang="en-US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에 대한 친절한 소개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: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  <a:hlinkClick r:id="rId5"/>
              </a:rPr>
              <a:t>https://docs.qgis.org/3.28/ko/docs/gentle_gis_introduction/index.html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 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2DC406F-AC23-4B94-BF46-770AB6108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25535"/>
              </p:ext>
            </p:extLst>
          </p:nvPr>
        </p:nvGraphicFramePr>
        <p:xfrm>
          <a:off x="856928" y="2910971"/>
          <a:ext cx="3672408" cy="335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229680" imgH="8429760" progId="PBrush">
                  <p:embed/>
                </p:oleObj>
              </mc:Choice>
              <mc:Fallback>
                <p:oleObj name="Bitmap Image" r:id="rId6" imgW="9229680" imgH="84297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2DC406F-AC23-4B94-BF46-770AB6108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6928" y="2910971"/>
                        <a:ext cx="3672408" cy="335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0B8DA49F-AAF9-401A-81A9-49099B094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056282"/>
              </p:ext>
            </p:extLst>
          </p:nvPr>
        </p:nvGraphicFramePr>
        <p:xfrm>
          <a:off x="4880992" y="2996952"/>
          <a:ext cx="3896816" cy="3227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9001080" imgH="7458120" progId="PBrush">
                  <p:embed/>
                </p:oleObj>
              </mc:Choice>
              <mc:Fallback>
                <p:oleObj name="Bitmap Image" r:id="rId8" imgW="9001080" imgH="745812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0B8DA49F-AAF9-401A-81A9-49099B094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80992" y="2996952"/>
                        <a:ext cx="3896816" cy="3227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20">
            <a:extLst>
              <a:ext uri="{FF2B5EF4-FFF2-40B4-BE49-F238E27FC236}">
                <a16:creationId xmlns:a16="http://schemas.microsoft.com/office/drawing/2014/main" id="{6C7A85AC-CA4C-44E4-8F0E-A85F3678D325}"/>
              </a:ext>
            </a:extLst>
          </p:cNvPr>
          <p:cNvSpPr/>
          <p:nvPr/>
        </p:nvSpPr>
        <p:spPr>
          <a:xfrm>
            <a:off x="180822" y="1003301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latin typeface="+mn-ea"/>
              </a:rPr>
              <a:t>QGIS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</a:rPr>
              <a:t> 관련 설명자료 </a:t>
            </a:r>
            <a:endParaRPr lang="en-US" altLang="ko-KR" sz="1500" b="1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60C9E4-D31D-CA85-F58D-90308D943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68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BDAEB65-F5DC-717D-90B4-1EA3C07E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Book Antiqua" panose="02040602050305030304" pitchFamily="18" charset="0"/>
              </a:rPr>
              <a:t>Appendix:  </a:t>
            </a:r>
            <a:r>
              <a:rPr lang="en-US" altLang="ko-KR" dirty="0" err="1"/>
              <a:t>OSGeo</a:t>
            </a:r>
            <a:r>
              <a:rPr lang="en-US" altLang="ko-KR" dirty="0"/>
              <a:t> </a:t>
            </a:r>
            <a:r>
              <a:rPr lang="ko-KR" altLang="en-US" dirty="0"/>
              <a:t>한국어지부 </a:t>
            </a:r>
            <a:r>
              <a:rPr lang="en-US" altLang="ko-KR" dirty="0"/>
              <a:t>– </a:t>
            </a:r>
            <a:r>
              <a:rPr lang="en-US" altLang="ko-KR" dirty="0" err="1"/>
              <a:t>OSGeo</a:t>
            </a:r>
            <a:r>
              <a:rPr lang="en-US" altLang="ko-KR" dirty="0"/>
              <a:t> Korean Chapter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B5CEA-1BBA-D78F-127D-84B866CD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32" y="1697593"/>
            <a:ext cx="4570021" cy="460257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26158E-A354-0380-EB77-DEAA065FA578}"/>
              </a:ext>
            </a:extLst>
          </p:cNvPr>
          <p:cNvSpPr txBox="1">
            <a:spLocks/>
          </p:cNvSpPr>
          <p:nvPr/>
        </p:nvSpPr>
        <p:spPr>
          <a:xfrm>
            <a:off x="506943" y="1124096"/>
            <a:ext cx="8819535" cy="2053342"/>
          </a:xfrm>
          <a:prstGeom prst="rect">
            <a:avLst/>
          </a:prstGeom>
        </p:spPr>
        <p:txBody>
          <a:bodyPr/>
          <a:lstStyle>
            <a:lvl1pPr marL="16510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1800" dirty="0">
                <a:hlinkClick r:id="rId3"/>
              </a:rPr>
              <a:t>https://www.osgeo.kr/</a:t>
            </a:r>
            <a:r>
              <a:rPr kumimoji="0" lang="en-US" altLang="ko-KR" sz="1800" dirty="0"/>
              <a:t> </a:t>
            </a:r>
            <a:endParaRPr kumimoji="0" 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7D3E3-B7BE-EBA6-6651-6D420677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36" y="4849866"/>
            <a:ext cx="4890044" cy="1325202"/>
          </a:xfrm>
          <a:prstGeom prst="rect">
            <a:avLst/>
          </a:prstGeom>
          <a:ln w="1905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DDC7897-AD66-CE21-4A06-0178FE543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712665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배경지도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EC9D-A744-0452-4576-4E796CF8958A}"/>
              </a:ext>
            </a:extLst>
          </p:cNvPr>
          <p:cNvSpPr txBox="1"/>
          <p:nvPr/>
        </p:nvSpPr>
        <p:spPr>
          <a:xfrm>
            <a:off x="2594180" y="1821173"/>
            <a:ext cx="47176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해양</a:t>
            </a:r>
            <a:r>
              <a:rPr lang="en-US" altLang="ko-KR" dirty="0"/>
              <a:t>, </a:t>
            </a:r>
            <a:r>
              <a:rPr lang="ko-KR" altLang="en-US" dirty="0"/>
              <a:t>위성영상 등 다양한 배경지도를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B4AC73-486E-A54F-2035-AAE9270C350F}"/>
              </a:ext>
            </a:extLst>
          </p:cNvPr>
          <p:cNvGrpSpPr/>
          <p:nvPr/>
        </p:nvGrpSpPr>
        <p:grpSpPr>
          <a:xfrm>
            <a:off x="1290320" y="2276872"/>
            <a:ext cx="7226330" cy="3771746"/>
            <a:chOff x="-4048000" y="200323"/>
            <a:chExt cx="11811811" cy="61651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23D8D-96A9-310A-493D-89DB1E310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48000" y="200323"/>
              <a:ext cx="5921253" cy="61651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2CE563-396C-EACD-B435-DC94AE563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2373" y="200323"/>
              <a:ext cx="5771438" cy="61651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A5D8BD-DF37-17EC-A076-EF55A70836E1}"/>
              </a:ext>
            </a:extLst>
          </p:cNvPr>
          <p:cNvSpPr txBox="1"/>
          <p:nvPr/>
        </p:nvSpPr>
        <p:spPr>
          <a:xfrm>
            <a:off x="2576870" y="6127639"/>
            <a:ext cx="10494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Esri Ocean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C9841-A200-6FC5-1C28-F43CC146135A}"/>
              </a:ext>
            </a:extLst>
          </p:cNvPr>
          <p:cNvSpPr txBox="1"/>
          <p:nvPr/>
        </p:nvSpPr>
        <p:spPr>
          <a:xfrm>
            <a:off x="6002601" y="6127638"/>
            <a:ext cx="14972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Google Satellite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553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배경지도 추가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196280" y="914400"/>
            <a:ext cx="940492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배경지도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URL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을 알고 있을 때 직접 추가하는 방법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(1)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92C43-6C59-46E2-BFB3-3F780BB53201}"/>
              </a:ext>
            </a:extLst>
          </p:cNvPr>
          <p:cNvSpPr txBox="1"/>
          <p:nvPr/>
        </p:nvSpPr>
        <p:spPr>
          <a:xfrm>
            <a:off x="416496" y="1500473"/>
            <a:ext cx="9217024" cy="1206484"/>
          </a:xfrm>
          <a:prstGeom prst="rect">
            <a:avLst/>
          </a:prstGeom>
        </p:spPr>
        <p:txBody>
          <a:bodyPr/>
          <a:lstStyle>
            <a:lvl1pPr marL="165104" lvl="0" indent="-114303" defTabSz="939824" eaLnBrk="0" fontAlgn="b" hangingPunct="0">
              <a:spcBef>
                <a:spcPct val="30000"/>
              </a:spcBef>
              <a:buFont typeface="Wingdings" charset="2"/>
              <a:buChar char="§"/>
              <a:defRPr lang="ko-KR" altLang="en-US" sz="16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lvl="1" indent="-152404" defTabSz="939824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5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lvl="2" indent="-114303" defTabSz="939824" eaLnBrk="0" fontAlgn="b" hangingPunct="0">
              <a:spcBef>
                <a:spcPct val="30000"/>
              </a:spcBef>
              <a:buFont typeface="Arial" charset="0"/>
              <a:buChar char="•"/>
              <a:defRPr lang="ko-KR" altLang="en-US" sz="14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lvl="3" indent="-152404" defTabSz="939824" eaLnBrk="0" fontAlgn="b" hangingPunct="0">
              <a:spcBef>
                <a:spcPct val="30000"/>
              </a:spcBef>
              <a:buFont typeface="Arial" charset="0"/>
              <a:buChar char="–"/>
              <a:defRPr lang="ko-KR" altLang="en-US" sz="13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lvl="4" indent="-127004" defTabSz="939824" eaLnBrk="0" fontAlgn="b" hangingPunct="0">
              <a:spcBef>
                <a:spcPct val="30000"/>
              </a:spcBef>
              <a:buFont typeface="Arial" charset="0"/>
              <a:buChar char="»"/>
              <a:defRPr lang="ko-KR" altLang="en-US" sz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74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86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97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pPr marL="165100" indent="-165100"/>
            <a:r>
              <a:rPr lang="en-US" altLang="ko-KR" dirty="0"/>
              <a:t>QGIS </a:t>
            </a:r>
            <a:r>
              <a:rPr lang="ko-KR" altLang="en-US" dirty="0"/>
              <a:t>탐색기 </a:t>
            </a:r>
            <a:r>
              <a:rPr lang="en-US" altLang="ko-KR" dirty="0"/>
              <a:t>&gt; XYZ Tiles </a:t>
            </a:r>
            <a:r>
              <a:rPr lang="ko-KR" altLang="en-US" dirty="0"/>
              <a:t>에서 마우스 오른 버튼 클릭 </a:t>
            </a:r>
            <a:r>
              <a:rPr lang="en-US" altLang="ko-KR" dirty="0"/>
              <a:t>&gt; </a:t>
            </a:r>
            <a:r>
              <a:rPr lang="ko-KR" altLang="en-US" dirty="0"/>
              <a:t>새 연결</a:t>
            </a:r>
            <a:endParaRPr lang="en-US" altLang="ko-KR" dirty="0"/>
          </a:p>
          <a:p>
            <a:pPr marL="165100" indent="-165100"/>
            <a:r>
              <a:rPr lang="ko-KR" altLang="en-US" dirty="0"/>
              <a:t>연결 정보에서 이름과 </a:t>
            </a:r>
            <a:r>
              <a:rPr lang="en-US" altLang="ko-KR" dirty="0"/>
              <a:t>URL</a:t>
            </a:r>
            <a:r>
              <a:rPr lang="ko-KR" altLang="en-US" dirty="0"/>
              <a:t>을 입력한 후</a:t>
            </a:r>
            <a:r>
              <a:rPr lang="en-US" altLang="ko-KR" dirty="0"/>
              <a:t>, </a:t>
            </a:r>
            <a:r>
              <a:rPr lang="ko-KR" altLang="en-US" dirty="0"/>
              <a:t>확인 버튼 클릭 </a:t>
            </a:r>
            <a:endParaRPr lang="en-US" altLang="ko-KR" dirty="0"/>
          </a:p>
          <a:p>
            <a:pPr lvl="1"/>
            <a:r>
              <a:rPr lang="ko-KR" altLang="en-US" dirty="0"/>
              <a:t>이름 </a:t>
            </a:r>
            <a:r>
              <a:rPr lang="en-US" altLang="ko-KR" dirty="0"/>
              <a:t>: Esri Ocean</a:t>
            </a:r>
            <a:r>
              <a:rPr lang="ko-KR" altLang="en-US" dirty="0"/>
              <a:t>과 같이 식별할 수 있는 이름 </a:t>
            </a:r>
            <a:r>
              <a:rPr lang="en-US" altLang="ko-KR" dirty="0"/>
              <a:t>(</a:t>
            </a:r>
            <a:r>
              <a:rPr lang="ko-KR" altLang="en-US" dirty="0"/>
              <a:t>다르게 입력해도 무방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URL : 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B0E6D-9252-F895-C454-1693D666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872008"/>
            <a:ext cx="2943164" cy="2304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D5D4D2-070A-F713-1587-32B4FBAB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72" y="2859432"/>
            <a:ext cx="5342688" cy="3574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D271A-27CF-BE84-B0F6-8B9B69499FD0}"/>
              </a:ext>
            </a:extLst>
          </p:cNvPr>
          <p:cNvSpPr txBox="1"/>
          <p:nvPr/>
        </p:nvSpPr>
        <p:spPr>
          <a:xfrm>
            <a:off x="1352600" y="2441649"/>
            <a:ext cx="81563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http://services.arcgisonline.com/arcgis/rest/services/Ocean/World_Ocean_Base/MapServer/tile/{z}/{y}/{x}</a:t>
            </a: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0C9E2F8-302B-ABE7-AFA5-B9E23F61D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03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배경지도 추가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024" y="914400"/>
            <a:ext cx="9401175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배경지도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URL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을 알고 있을 때 직접 추가하는 방법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(2)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92C43-6C59-46E2-BFB3-3F780BB53201}"/>
              </a:ext>
            </a:extLst>
          </p:cNvPr>
          <p:cNvSpPr txBox="1"/>
          <p:nvPr/>
        </p:nvSpPr>
        <p:spPr>
          <a:xfrm>
            <a:off x="470337" y="1517912"/>
            <a:ext cx="8659127" cy="3269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165100" lvl="0" indent="-165100" defTabSz="939824" eaLnBrk="0" fontAlgn="b" hangingPunct="0">
              <a:spcBef>
                <a:spcPct val="30000"/>
              </a:spcBef>
              <a:buFont typeface="Wingdings" charset="2"/>
              <a:buChar char="§"/>
              <a:defRPr sz="160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lvl="1" indent="-152404" defTabSz="939824" eaLnBrk="0" fontAlgn="b" hangingPunct="0">
              <a:spcBef>
                <a:spcPct val="30000"/>
              </a:spcBef>
              <a:buFont typeface="Arial" charset="0"/>
              <a:buChar char="–"/>
              <a:defRPr sz="150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lvl="2" indent="-114303" defTabSz="939824" eaLnBrk="0" fontAlgn="b" hangingPunct="0">
              <a:spcBef>
                <a:spcPct val="30000"/>
              </a:spcBef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lvl="3" indent="-152404" defTabSz="939824" eaLnBrk="0" fontAlgn="b" hangingPunct="0">
              <a:spcBef>
                <a:spcPct val="30000"/>
              </a:spcBef>
              <a:buFont typeface="Arial" charset="0"/>
              <a:buChar char="–"/>
              <a:defRPr sz="130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lvl="4" indent="-127004" defTabSz="939824" eaLnBrk="0" fontAlgn="b" hangingPunct="0">
              <a:spcBef>
                <a:spcPct val="30000"/>
              </a:spcBef>
              <a:buFont typeface="Arial" charset="0"/>
              <a:buChar char="»"/>
              <a:defRPr sz="120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74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86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97" indent="-228606" defTabSz="914423" latinLnBrk="1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생성된 </a:t>
            </a:r>
            <a:r>
              <a:rPr lang="en-US" altLang="ko-KR" dirty="0"/>
              <a:t>XYZ Tiles </a:t>
            </a:r>
            <a:r>
              <a:rPr lang="ko-KR" altLang="en-US" dirty="0"/>
              <a:t>연결 목록의 이름을 </a:t>
            </a:r>
            <a:r>
              <a:rPr lang="ko-KR" altLang="en-US" i="1" dirty="0"/>
              <a:t>더블 클릭</a:t>
            </a:r>
            <a:r>
              <a:rPr lang="ko-KR" altLang="en-US" dirty="0"/>
              <a:t>하면 레이어에 추가되고</a:t>
            </a:r>
            <a:r>
              <a:rPr lang="en-US" altLang="ko-KR" dirty="0"/>
              <a:t>, </a:t>
            </a:r>
            <a:r>
              <a:rPr lang="ko-KR" altLang="en-US" dirty="0"/>
              <a:t>지도로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185A4-0401-DA5C-7544-C153FF87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8" y="2132856"/>
            <a:ext cx="8202369" cy="4265232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F08074C-E292-B479-CFC3-FA31C8140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19119" y="0"/>
            <a:ext cx="8788360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배경지도 추가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196280" y="914400"/>
            <a:ext cx="940492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XYZ Tiles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배경지도 정보 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71544B-B832-4B48-64E8-1FF8BC34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328256C-47A3-28B0-B83F-6B86E0E9D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35729"/>
              </p:ext>
            </p:extLst>
          </p:nvPr>
        </p:nvGraphicFramePr>
        <p:xfrm>
          <a:off x="400050" y="1572177"/>
          <a:ext cx="9105900" cy="48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164">
                  <a:extLst>
                    <a:ext uri="{9D8B030D-6E8A-4147-A177-3AD203B41FA5}">
                      <a16:colId xmlns:a16="http://schemas.microsoft.com/office/drawing/2014/main" val="616052191"/>
                    </a:ext>
                  </a:extLst>
                </a:gridCol>
                <a:gridCol w="7654736">
                  <a:extLst>
                    <a:ext uri="{9D8B030D-6E8A-4147-A177-3AD203B41FA5}">
                      <a16:colId xmlns:a16="http://schemas.microsoft.com/office/drawing/2014/main" val="2049225237"/>
                    </a:ext>
                  </a:extLst>
                </a:gridCol>
              </a:tblGrid>
              <a:tr h="326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URL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727831399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Google Maps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http://mt1.google.com/vt/lyrs=s&amp;x={x}&amp;y={y}&amp;z={z}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4285902704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Google Satellite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https://mt1.google.com/vt/lyrs=s&amp;x={x}&amp;y={y}&amp;z={z}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3828242196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Open Topo Map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https://tile.opentopomap.org/{z}/{x}/{y}.png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752079635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Esri Topo 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http://services.arcgisonline.com/ArcGIS/rest/services/World_Topo_Map/MapServer/tile/{z}/{y}/{x}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4012268140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Esri Ocean 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http://services.arcgisonline.com/arcgis/rest/services/Ocean/World_Ocean_Base/MapServer/tile/{z}/{y}/{x}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2564633613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Bing </a:t>
                      </a:r>
                      <a:r>
                        <a:rPr lang="en-US" altLang="ko-KR" sz="1200" dirty="0" err="1"/>
                        <a:t>VirtualEarth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http://ecn.t3.tiles.virtualearth.net/tiles/a{q}.jpeg?g=1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2351233388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Carto Dark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https://a.basemaps.cartocdn.com/dark_all/{z}/{x}/{y}.png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3154859048"/>
                  </a:ext>
                </a:extLst>
              </a:tr>
              <a:tr h="562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CartoDb</a:t>
                      </a:r>
                      <a:r>
                        <a:rPr lang="en-US" altLang="ko-KR" sz="1200" dirty="0"/>
                        <a:t> Positron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http://basemaps.cartocdn.com/light_all/%7Bz%7D/%7Bx%7D/%7By%7D.png</a:t>
                      </a:r>
                      <a:endParaRPr lang="ko-KR" altLang="en-US" sz="12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595448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13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0701012-C842-2F3A-9D25-706A45CB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팁</a:t>
            </a:r>
            <a:r>
              <a:rPr lang="en-US" altLang="ko-KR" dirty="0"/>
              <a:t>] </a:t>
            </a:r>
            <a:r>
              <a:rPr lang="ko-KR" altLang="en-US" dirty="0"/>
              <a:t>플러그인 </a:t>
            </a:r>
            <a:r>
              <a:rPr lang="en-US" altLang="ko-KR" dirty="0"/>
              <a:t>– HCMGIS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D6A3D-3DA2-EB6E-FF23-2491FEABF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41" b="79545"/>
          <a:stretch/>
        </p:blipFill>
        <p:spPr>
          <a:xfrm>
            <a:off x="1675884" y="2057822"/>
            <a:ext cx="1937910" cy="132658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09541E6-6400-CF33-FA9B-910684C1887A}"/>
              </a:ext>
            </a:extLst>
          </p:cNvPr>
          <p:cNvSpPr txBox="1">
            <a:spLocks/>
          </p:cNvSpPr>
          <p:nvPr/>
        </p:nvSpPr>
        <p:spPr>
          <a:xfrm>
            <a:off x="231615" y="1155665"/>
            <a:ext cx="8819535" cy="5484850"/>
          </a:xfrm>
          <a:prstGeom prst="rect">
            <a:avLst/>
          </a:prstGeom>
        </p:spPr>
        <p:txBody>
          <a:bodyPr/>
          <a:lstStyle>
            <a:lvl1pPr marL="16510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600" dirty="0">
                <a:latin typeface="+mj-ea"/>
                <a:ea typeface="+mj-ea"/>
              </a:rPr>
              <a:t>전 세계의 다양한 배경지도 지원</a:t>
            </a:r>
            <a:endParaRPr kumimoji="0" lang="en-US" altLang="ko-KR" sz="1600" dirty="0">
              <a:latin typeface="+mj-ea"/>
              <a:ea typeface="+mj-ea"/>
            </a:endParaRPr>
          </a:p>
          <a:p>
            <a:r>
              <a:rPr kumimoji="0" lang="ko-KR" altLang="en-US" sz="1600" dirty="0">
                <a:latin typeface="+mj-ea"/>
                <a:ea typeface="+mj-ea"/>
              </a:rPr>
              <a:t>플러그인  메뉴 </a:t>
            </a:r>
            <a:r>
              <a:rPr kumimoji="0" lang="en-US" altLang="ko-KR" sz="1600" dirty="0">
                <a:latin typeface="+mj-ea"/>
                <a:ea typeface="+mj-ea"/>
              </a:rPr>
              <a:t>&gt; </a:t>
            </a:r>
            <a:r>
              <a:rPr kumimoji="0" lang="ko-KR" altLang="en-US" sz="1600" dirty="0">
                <a:latin typeface="+mj-ea"/>
                <a:ea typeface="+mj-ea"/>
              </a:rPr>
              <a:t>플러그인 관리 및 설치 </a:t>
            </a:r>
            <a:r>
              <a:rPr kumimoji="0" lang="en-US" altLang="ko-KR" sz="1600" dirty="0">
                <a:latin typeface="+mj-ea"/>
                <a:ea typeface="+mj-ea"/>
              </a:rPr>
              <a:t>&gt; HCMGIS </a:t>
            </a:r>
            <a:r>
              <a:rPr kumimoji="0" lang="ko-KR" altLang="en-US" sz="1600" dirty="0">
                <a:latin typeface="+mj-ea"/>
                <a:ea typeface="+mj-ea"/>
              </a:rPr>
              <a:t>검색하여 설치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0DD8A8-543A-723F-4349-0FA56DDD5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45" t="2662" r="1392" b="36790"/>
          <a:stretch/>
        </p:blipFill>
        <p:spPr>
          <a:xfrm>
            <a:off x="3830937" y="2033736"/>
            <a:ext cx="2189186" cy="4233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D98E6B-F19C-5885-637D-DB7FAD07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45" t="63209" r="1392"/>
          <a:stretch/>
        </p:blipFill>
        <p:spPr>
          <a:xfrm>
            <a:off x="6237266" y="2031954"/>
            <a:ext cx="2189186" cy="2572325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4CBA819-0F5E-C33A-42F2-C7314D35F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80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2662D7-A622-7950-5182-9B124BFAF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BAC71E-EB7A-04D4-28B4-FEF199AA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팁</a:t>
            </a:r>
            <a:r>
              <a:rPr lang="en-US" altLang="ko-KR" dirty="0"/>
              <a:t>] </a:t>
            </a:r>
            <a:r>
              <a:rPr lang="ko-KR" altLang="en-US" dirty="0"/>
              <a:t>플러그인 </a:t>
            </a:r>
            <a:r>
              <a:rPr lang="en-US" altLang="ko-KR" dirty="0"/>
              <a:t>– TMS for Korea 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8E15022-515B-52C9-7359-0CC1AA5BC46F}"/>
              </a:ext>
            </a:extLst>
          </p:cNvPr>
          <p:cNvSpPr txBox="1">
            <a:spLocks/>
          </p:cNvSpPr>
          <p:nvPr/>
        </p:nvSpPr>
        <p:spPr>
          <a:xfrm>
            <a:off x="231615" y="967302"/>
            <a:ext cx="8819535" cy="5673213"/>
          </a:xfrm>
          <a:prstGeom prst="rect">
            <a:avLst/>
          </a:prstGeom>
        </p:spPr>
        <p:txBody>
          <a:bodyPr/>
          <a:lstStyle>
            <a:lvl1pPr marL="16510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1600" dirty="0">
                <a:latin typeface="+mj-ea"/>
                <a:ea typeface="+mj-ea"/>
              </a:rPr>
              <a:t>Kakao, Naver, V-world</a:t>
            </a:r>
            <a:r>
              <a:rPr kumimoji="0" lang="ko-KR" altLang="en-US" sz="1600" dirty="0">
                <a:latin typeface="+mj-ea"/>
                <a:ea typeface="+mj-ea"/>
              </a:rPr>
              <a:t> 배경지도 지원 플러그인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79DD2-3263-18E7-3D13-6AAE9414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484313"/>
            <a:ext cx="6300192" cy="3859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77341A-0FA1-1BE8-6FF9-8315998C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33" y="2585495"/>
            <a:ext cx="6228184" cy="3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외부자료 다운로드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2FB48-1224-96B5-07D4-4B4860025149}"/>
              </a:ext>
            </a:extLst>
          </p:cNvPr>
          <p:cNvSpPr txBox="1"/>
          <p:nvPr/>
        </p:nvSpPr>
        <p:spPr>
          <a:xfrm>
            <a:off x="3045426" y="3440594"/>
            <a:ext cx="38151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다양한 공개데이터를 활용할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31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외부자료 다운로드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024" y="914400"/>
            <a:ext cx="9401175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공간정보오픈플랫폼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-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오픈마켓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C282C-8BC0-433F-80CD-E66D4728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423394"/>
            <a:ext cx="3732005" cy="2372231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6ADFBDE3-2F10-4CAC-BDA7-65CE6948CDAD}"/>
              </a:ext>
            </a:extLst>
          </p:cNvPr>
          <p:cNvSpPr txBox="1"/>
          <p:nvPr/>
        </p:nvSpPr>
        <p:spPr>
          <a:xfrm>
            <a:off x="4688985" y="1575809"/>
            <a:ext cx="5100092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http://data.nsdi.go.kr/dataset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개인 또는 기관으로 가입 필수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국가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공공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민간에서 생산된 공간정보 다운로드 제공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해양주제도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하천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저수지 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국가공간정보 등 보유</a:t>
            </a:r>
            <a:endParaRPr lang="ko-KR" altLang="en-US" sz="1600" dirty="0"/>
          </a:p>
        </p:txBody>
      </p:sp>
      <p:sp>
        <p:nvSpPr>
          <p:cNvPr id="13" name="직사각형 20">
            <a:extLst>
              <a:ext uri="{FF2B5EF4-FFF2-40B4-BE49-F238E27FC236}">
                <a16:creationId xmlns:a16="http://schemas.microsoft.com/office/drawing/2014/main" id="{5671491D-2498-4D37-9A84-143D8DC330B6}"/>
              </a:ext>
            </a:extLst>
          </p:cNvPr>
          <p:cNvSpPr/>
          <p:nvPr/>
        </p:nvSpPr>
        <p:spPr>
          <a:xfrm>
            <a:off x="230516" y="4065995"/>
            <a:ext cx="9401175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</a:rPr>
              <a:t>한국보호지역 통합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</a:rPr>
              <a:t>DB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</a:rPr>
              <a:t>관리시스템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C4A060AF-15E4-4BBE-BC73-BE0F53207943}"/>
              </a:ext>
            </a:extLst>
          </p:cNvPr>
          <p:cNvSpPr txBox="1"/>
          <p:nvPr/>
        </p:nvSpPr>
        <p:spPr>
          <a:xfrm>
            <a:off x="4603752" y="4547007"/>
            <a:ext cx="4813744" cy="10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  <a:hlinkClick r:id="rId5"/>
              </a:rPr>
              <a:t>http://www.kdpa.kr/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환경부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해양수산부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국토교통부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문화재청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산림청 등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 부처에서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 법률에 의해 지정된 총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 유형 보호지역 공간정보 다운로드 제공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A73CD-7AB9-4558-AA51-CDD718A00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12" y="4644818"/>
            <a:ext cx="3792783" cy="18212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842261-09BC-28E3-FD5D-23D0B6315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18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00025" y="0"/>
            <a:ext cx="9432928" cy="836712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5D240-8051-49C1-BCE1-65C7A2F618A2}"/>
              </a:ext>
            </a:extLst>
          </p:cNvPr>
          <p:cNvSpPr txBox="1"/>
          <p:nvPr/>
        </p:nvSpPr>
        <p:spPr>
          <a:xfrm>
            <a:off x="1038503" y="1050212"/>
            <a:ext cx="7848872" cy="534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>
                <a:latin typeface="+mn-ea"/>
                <a:ea typeface="+mn-ea"/>
              </a:rPr>
              <a:t>실습자료 환경구성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1. QGIS </a:t>
            </a:r>
            <a:r>
              <a:rPr lang="ko-KR" altLang="en-US" b="1" dirty="0">
                <a:latin typeface="+mn-ea"/>
                <a:ea typeface="+mn-ea"/>
              </a:rPr>
              <a:t>설치 및 개요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2. </a:t>
            </a:r>
            <a:r>
              <a:rPr lang="ko-KR" altLang="en-US" b="1" dirty="0">
                <a:latin typeface="+mn-ea"/>
                <a:ea typeface="+mn-ea"/>
              </a:rPr>
              <a:t>배경지도 추가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3. </a:t>
            </a:r>
            <a:r>
              <a:rPr lang="ko-KR" altLang="en-US" b="1" dirty="0">
                <a:latin typeface="+mn-ea"/>
                <a:ea typeface="+mn-ea"/>
              </a:rPr>
              <a:t>외부자료 다운로드</a:t>
            </a:r>
            <a:endParaRPr lang="ko-KR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4. CSV </a:t>
            </a:r>
            <a:r>
              <a:rPr lang="ko-KR" altLang="en-US" b="1" dirty="0">
                <a:latin typeface="+mn-ea"/>
                <a:ea typeface="+mn-ea"/>
              </a:rPr>
              <a:t>파일로 포인트형 </a:t>
            </a:r>
            <a:r>
              <a:rPr lang="en-US" altLang="ko-KR" b="1" dirty="0">
                <a:latin typeface="+mn-ea"/>
                <a:ea typeface="+mn-ea"/>
              </a:rPr>
              <a:t>SHP </a:t>
            </a:r>
            <a:r>
              <a:rPr lang="ko-KR" altLang="en-US" b="1" dirty="0">
                <a:latin typeface="+mn-ea"/>
                <a:ea typeface="+mn-ea"/>
              </a:rPr>
              <a:t>파일 만들기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5. </a:t>
            </a:r>
            <a:r>
              <a:rPr lang="ko-KR" altLang="en-US" b="1" dirty="0">
                <a:latin typeface="+mn-ea"/>
                <a:ea typeface="+mn-ea"/>
              </a:rPr>
              <a:t>공간데이터 심볼 스타일링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6. </a:t>
            </a:r>
            <a:r>
              <a:rPr lang="ko-KR" altLang="en-US" b="1" dirty="0">
                <a:latin typeface="+mn-ea"/>
                <a:ea typeface="+mn-ea"/>
              </a:rPr>
              <a:t>위치에 따른 </a:t>
            </a:r>
            <a:r>
              <a:rPr lang="ko-KR" altLang="en-US" b="1" dirty="0" err="1">
                <a:latin typeface="+mn-ea"/>
                <a:ea typeface="+mn-ea"/>
              </a:rPr>
              <a:t>피쳐</a:t>
            </a:r>
            <a:r>
              <a:rPr lang="ko-KR" altLang="en-US" b="1" dirty="0">
                <a:latin typeface="+mn-ea"/>
                <a:ea typeface="+mn-ea"/>
              </a:rPr>
              <a:t> 선택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7. </a:t>
            </a:r>
            <a:r>
              <a:rPr lang="ko-KR" altLang="en-US" b="1" dirty="0">
                <a:latin typeface="+mn-ea"/>
                <a:ea typeface="+mn-ea"/>
              </a:rPr>
              <a:t>속성에 따른 </a:t>
            </a:r>
            <a:r>
              <a:rPr lang="ko-KR" altLang="en-US" b="1" dirty="0" err="1">
                <a:latin typeface="+mn-ea"/>
                <a:ea typeface="+mn-ea"/>
              </a:rPr>
              <a:t>피쳐</a:t>
            </a:r>
            <a:r>
              <a:rPr lang="ko-KR" altLang="en-US" b="1" dirty="0">
                <a:latin typeface="+mn-ea"/>
                <a:ea typeface="+mn-ea"/>
              </a:rPr>
              <a:t> 선택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8. </a:t>
            </a:r>
            <a:r>
              <a:rPr lang="ko-KR" altLang="en-US" b="1" dirty="0">
                <a:latin typeface="+mn-ea"/>
                <a:ea typeface="+mn-ea"/>
              </a:rPr>
              <a:t>영역 내 포인트 수 집계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9. </a:t>
            </a:r>
            <a:r>
              <a:rPr lang="ko-KR" altLang="en-US" b="1" dirty="0">
                <a:latin typeface="+mn-ea"/>
                <a:ea typeface="+mn-ea"/>
              </a:rPr>
              <a:t>단계 구분도 시각화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10. </a:t>
            </a:r>
            <a:r>
              <a:rPr lang="ko-KR" altLang="en-US" b="1" dirty="0">
                <a:latin typeface="+mn-ea"/>
                <a:ea typeface="+mn-ea"/>
              </a:rPr>
              <a:t>위치에 따른 속성 결합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11. Groups Stats </a:t>
            </a:r>
            <a:r>
              <a:rPr lang="ko-KR" altLang="en-US" b="1" dirty="0">
                <a:latin typeface="+mn-ea"/>
                <a:ea typeface="+mn-ea"/>
              </a:rPr>
              <a:t>플러그인을 이용한 그룹 통계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n-ea"/>
                <a:ea typeface="+mn-ea"/>
              </a:rPr>
              <a:t>12. </a:t>
            </a:r>
            <a:r>
              <a:rPr lang="ko-KR" altLang="en-US" b="1" dirty="0">
                <a:latin typeface="+mn-ea"/>
                <a:ea typeface="+mn-ea"/>
              </a:rPr>
              <a:t>수치모델자료를 통한 </a:t>
            </a:r>
            <a:r>
              <a:rPr lang="ko-KR" altLang="en-US" b="1" dirty="0" err="1">
                <a:latin typeface="+mn-ea"/>
                <a:ea typeface="+mn-ea"/>
              </a:rPr>
              <a:t>종분포</a:t>
            </a:r>
            <a:r>
              <a:rPr lang="ko-KR" altLang="en-US" b="1" dirty="0">
                <a:latin typeface="+mn-ea"/>
                <a:ea typeface="+mn-ea"/>
              </a:rPr>
              <a:t> 추출 및  집계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10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외부자료 다운로드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196280" y="914400"/>
            <a:ext cx="940492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한국 보호지역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328EC-F9EB-426C-B2F9-9423089BA00B}"/>
              </a:ext>
            </a:extLst>
          </p:cNvPr>
          <p:cNvSpPr txBox="1"/>
          <p:nvPr/>
        </p:nvSpPr>
        <p:spPr>
          <a:xfrm>
            <a:off x="560511" y="1490950"/>
            <a:ext cx="9064299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브라우저에서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http://www.kdpa.kr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접속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 다운로드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/ SHP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다운로드 부분을 클릭하여 다운로드 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E8CCF8D0-D12E-47CB-8FC9-67470CD4F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77402"/>
              </p:ext>
            </p:extLst>
          </p:nvPr>
        </p:nvGraphicFramePr>
        <p:xfrm>
          <a:off x="848544" y="2415994"/>
          <a:ext cx="8208912" cy="3776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5878160" imgH="7305840" progId="PBrush">
                  <p:embed/>
                </p:oleObj>
              </mc:Choice>
              <mc:Fallback>
                <p:oleObj name="Bitmap Image" r:id="rId4" imgW="15878160" imgH="7305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544" y="2415994"/>
                        <a:ext cx="8208912" cy="3776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EE607D-1BB7-4CA8-BB23-61100C8DF71A}"/>
              </a:ext>
            </a:extLst>
          </p:cNvPr>
          <p:cNvSpPr/>
          <p:nvPr/>
        </p:nvSpPr>
        <p:spPr>
          <a:xfrm>
            <a:off x="2324708" y="5498634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C3A16-6294-44FE-9A9F-25BCCF40ECEC}"/>
              </a:ext>
            </a:extLst>
          </p:cNvPr>
          <p:cNvSpPr/>
          <p:nvPr/>
        </p:nvSpPr>
        <p:spPr>
          <a:xfrm>
            <a:off x="848545" y="5688823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1536BB-2F67-BADF-CD60-099C15D2B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89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외부자료 다운로드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024" y="914400"/>
            <a:ext cx="9401175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공공데이터포털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ADFBDE3-2F10-4CAC-BDA7-65CE6948CDAD}"/>
              </a:ext>
            </a:extLst>
          </p:cNvPr>
          <p:cNvSpPr txBox="1"/>
          <p:nvPr/>
        </p:nvSpPr>
        <p:spPr>
          <a:xfrm>
            <a:off x="4776171" y="1575810"/>
            <a:ext cx="4977434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  <a:cs typeface="맑은 고딕" pitchFamily="50" charset="-128"/>
                <a:hlinkClick r:id="rId3"/>
              </a:rPr>
              <a:t>https://www.data.go.kr </a:t>
            </a:r>
            <a:endParaRPr lang="en-US" altLang="ko-KR" sz="16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가장 많은 종류의 데이터를 제공하며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대부분의 공공기관 데이터 공개 지원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회원 가입 후 파일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Open API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등을 이용해 활용 가능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ACCB2F-894F-4612-81DE-D3F11019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404494"/>
            <a:ext cx="3965347" cy="2374371"/>
          </a:xfrm>
          <a:prstGeom prst="rect">
            <a:avLst/>
          </a:prstGeom>
        </p:spPr>
      </p:pic>
      <p:sp>
        <p:nvSpPr>
          <p:cNvPr id="18" name="직사각형 20">
            <a:extLst>
              <a:ext uri="{FF2B5EF4-FFF2-40B4-BE49-F238E27FC236}">
                <a16:creationId xmlns:a16="http://schemas.microsoft.com/office/drawing/2014/main" id="{5220C009-4DFC-44E5-BC7C-F41BD559C5AA}"/>
              </a:ext>
            </a:extLst>
          </p:cNvPr>
          <p:cNvSpPr/>
          <p:nvPr/>
        </p:nvSpPr>
        <p:spPr>
          <a:xfrm>
            <a:off x="152400" y="3829581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개방海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5D4C5452-EDEE-4509-8080-8B38A660BB4D}"/>
              </a:ext>
            </a:extLst>
          </p:cNvPr>
          <p:cNvSpPr txBox="1"/>
          <p:nvPr/>
        </p:nvSpPr>
        <p:spPr>
          <a:xfrm>
            <a:off x="4776171" y="4395793"/>
            <a:ext cx="488558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  <a:cs typeface="맑은 고딕" pitchFamily="50" charset="-128"/>
                <a:hlinkClick r:id="rId5"/>
              </a:rPr>
              <a:t>http://www.khoa.go.kr/oceanmap/main.do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 </a:t>
            </a: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해양수산부의 다양한 해양수산정보의 데이터 공개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8" indent="-342908" defTabSz="939824" eaLnBrk="0" fontAlgn="b" hangingPunct="0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SHP, CSV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등 파일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OPEN API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등을 이용해 활용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5C581-0A23-9683-E6BC-39CAAA0BF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9" y="4361309"/>
            <a:ext cx="3965347" cy="19009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CC7266-C265-9894-E734-90998902D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26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 CSV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파일로 포인트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SHP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051A5-7B0B-C9E0-A301-0AF4113E83CF}"/>
              </a:ext>
            </a:extLst>
          </p:cNvPr>
          <p:cNvSpPr txBox="1"/>
          <p:nvPr/>
        </p:nvSpPr>
        <p:spPr>
          <a:xfrm>
            <a:off x="385243" y="3440594"/>
            <a:ext cx="91355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경도</a:t>
            </a:r>
            <a:r>
              <a:rPr lang="en-US" altLang="ko-KR" dirty="0"/>
              <a:t>, </a:t>
            </a:r>
            <a:r>
              <a:rPr lang="ko-KR" altLang="en-US" dirty="0"/>
              <a:t>위도 등 좌표 정보가 들어있는 일반 데이터를 이용해서 포인트 공간데이터를 만들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17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엑셀에서 위경도 값을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degree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로 만들기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328EC-F9EB-426C-B2F9-9423089BA00B}"/>
              </a:ext>
            </a:extLst>
          </p:cNvPr>
          <p:cNvSpPr txBox="1"/>
          <p:nvPr/>
        </p:nvSpPr>
        <p:spPr>
          <a:xfrm>
            <a:off x="396752" y="1484788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교육실습자료인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‘MBRIS.csv’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자료를 엑셀에서 불러온다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엑셀에서 편집 사용메뉴가 보일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편집 사용버튼을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9AB168-4515-4137-859C-3DD211958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276872"/>
            <a:ext cx="9217024" cy="4048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F572A-21CA-4CFD-815E-0374B9E8B166}"/>
              </a:ext>
            </a:extLst>
          </p:cNvPr>
          <p:cNvSpPr/>
          <p:nvPr/>
        </p:nvSpPr>
        <p:spPr>
          <a:xfrm>
            <a:off x="5461248" y="256490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6AEEA9-6C9C-D1BF-6921-3F547CDAA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99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도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/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분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/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초로 되어 있는 위도를 십진수 형식의 도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(Decimal Degree)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값으로 만들기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328EC-F9EB-426C-B2F9-9423089BA00B}"/>
              </a:ext>
            </a:extLst>
          </p:cNvPr>
          <p:cNvSpPr txBox="1"/>
          <p:nvPr/>
        </p:nvSpPr>
        <p:spPr>
          <a:xfrm>
            <a:off x="396752" y="1484789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LAT_VAL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 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초로 나눠져 있는 위도 값을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사용하기 쉽도록 변환하기 위해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비어 있는 셀인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Z2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셀을 더블 클릭한 후에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=P2+(Q2/60) + (R2/3600)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수식을 입력한다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E4CB3789-42C3-4921-942A-A19AD09A2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742161"/>
              </p:ext>
            </p:extLst>
          </p:nvPr>
        </p:nvGraphicFramePr>
        <p:xfrm>
          <a:off x="260945" y="2218136"/>
          <a:ext cx="9384109" cy="186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848960" imgH="2152800" progId="PBrush">
                  <p:embed/>
                </p:oleObj>
              </mc:Choice>
              <mc:Fallback>
                <p:oleObj name="Bitmap Image" r:id="rId3" imgW="10848960" imgH="21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945" y="2218136"/>
                        <a:ext cx="9384109" cy="186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403FAF4-199C-4DFD-9175-129D6EA3606C}"/>
              </a:ext>
            </a:extLst>
          </p:cNvPr>
          <p:cNvSpPr txBox="1"/>
          <p:nvPr/>
        </p:nvSpPr>
        <p:spPr>
          <a:xfrm>
            <a:off x="396752" y="4472649"/>
            <a:ext cx="859021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Z2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셀을 클릭한후에 마우스를 오른쪽 하단에 두어 마우스가 십자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(+)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가 되도록 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E51535-EAB4-4DE7-B744-91A27B72AE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70" b="25321"/>
          <a:stretch/>
        </p:blipFill>
        <p:spPr>
          <a:xfrm>
            <a:off x="632520" y="4797152"/>
            <a:ext cx="3096344" cy="1231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C937B-B4CE-4C64-9145-C15950E41F68}"/>
              </a:ext>
            </a:extLst>
          </p:cNvPr>
          <p:cNvSpPr txBox="1"/>
          <p:nvPr/>
        </p:nvSpPr>
        <p:spPr>
          <a:xfrm>
            <a:off x="3127603" y="5596673"/>
            <a:ext cx="240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2400" b="1" dirty="0">
                <a:solidFill>
                  <a:srgbClr val="000000"/>
                </a:solidFill>
              </a:rPr>
              <a:t>+</a:t>
            </a:r>
            <a:endParaRPr lang="ko-KR" alt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3FCC812-DCBB-4423-B7E2-35A9CA93A073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4B958E-588F-D085-E4D8-E352D39B5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28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943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엑셀에서 위경도 값을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degree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로 만들기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62ABB-2B0A-44C6-842C-A5E7CA4B152D}"/>
              </a:ext>
            </a:extLst>
          </p:cNvPr>
          <p:cNvSpPr txBox="1"/>
          <p:nvPr/>
        </p:nvSpPr>
        <p:spPr>
          <a:xfrm>
            <a:off x="405524" y="1500473"/>
            <a:ext cx="8645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그 상태에서 마우스 더블클릭을 하면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끝까지 수식이 자동 입력된다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9BEB296E-1981-49F4-BF4A-735BC6755B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030140"/>
              </p:ext>
            </p:extLst>
          </p:nvPr>
        </p:nvGraphicFramePr>
        <p:xfrm>
          <a:off x="632520" y="1916832"/>
          <a:ext cx="5760640" cy="252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115720" imgH="4867200" progId="PBrush">
                  <p:embed/>
                </p:oleObj>
              </mc:Choice>
              <mc:Fallback>
                <p:oleObj name="Bitmap Image" r:id="rId3" imgW="11115720" imgH="4867200" progId="PBrush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9BEB296E-1981-49F4-BF4A-735BC6755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520" y="1916832"/>
                        <a:ext cx="5760640" cy="252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9659170-D516-4D88-8FA6-8519EC03B859}"/>
              </a:ext>
            </a:extLst>
          </p:cNvPr>
          <p:cNvSpPr/>
          <p:nvPr/>
        </p:nvSpPr>
        <p:spPr>
          <a:xfrm>
            <a:off x="5748660" y="2148690"/>
            <a:ext cx="720080" cy="2297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186DA-88FE-440D-88EA-657845BDE922}"/>
              </a:ext>
            </a:extLst>
          </p:cNvPr>
          <p:cNvSpPr txBox="1"/>
          <p:nvPr/>
        </p:nvSpPr>
        <p:spPr>
          <a:xfrm>
            <a:off x="409909" y="4797157"/>
            <a:ext cx="8645345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비어있는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셀인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AA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셀에 마우스를 더블클릭을 한 후에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아래와 같은 수식을 입력한다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=IF(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S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2="S",-Z2,Z2)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9017BA-389D-4394-8DE6-CEFAEFB996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81" b="20325"/>
          <a:stretch/>
        </p:blipFill>
        <p:spPr>
          <a:xfrm>
            <a:off x="1499030" y="5565323"/>
            <a:ext cx="6694330" cy="87647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C51B74ED-0805-4220-A503-804EF344DB82}"/>
              </a:ext>
            </a:extLst>
          </p:cNvPr>
          <p:cNvSpPr txBox="1">
            <a:spLocks/>
          </p:cNvSpPr>
          <p:nvPr/>
        </p:nvSpPr>
        <p:spPr>
          <a:xfrm>
            <a:off x="196092" y="0"/>
            <a:ext cx="8811387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8A50803-F4DA-63EF-3BD4-0E85F74AC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4911A-3610-B7B9-1205-E5D7DAE1C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255" y="2083092"/>
            <a:ext cx="1588411" cy="769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C15A9A-F173-59A7-25BB-F5897D308C4B}"/>
              </a:ext>
            </a:extLst>
          </p:cNvPr>
          <p:cNvSpPr/>
          <p:nvPr/>
        </p:nvSpPr>
        <p:spPr>
          <a:xfrm>
            <a:off x="8222544" y="2438829"/>
            <a:ext cx="360040" cy="384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F312239-CF85-DA43-2EE4-D0E16D11CB4E}"/>
              </a:ext>
            </a:extLst>
          </p:cNvPr>
          <p:cNvSpPr/>
          <p:nvPr/>
        </p:nvSpPr>
        <p:spPr>
          <a:xfrm>
            <a:off x="6962283" y="3173600"/>
            <a:ext cx="2462153" cy="719034"/>
          </a:xfrm>
          <a:prstGeom prst="wedgeRectCallout">
            <a:avLst>
              <a:gd name="adj1" fmla="val 9434"/>
              <a:gd name="adj2" fmla="val -9574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소수 자리 수가 작은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 기능을 이용하여 일정 자리 이상 나오도록 해주세요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D82B27A-AD43-9E54-6698-A5CD0434B096}"/>
              </a:ext>
            </a:extLst>
          </p:cNvPr>
          <p:cNvSpPr/>
          <p:nvPr/>
        </p:nvSpPr>
        <p:spPr>
          <a:xfrm>
            <a:off x="6962283" y="4483234"/>
            <a:ext cx="2462153" cy="288147"/>
          </a:xfrm>
          <a:prstGeom prst="wedgeRectCallout">
            <a:avLst>
              <a:gd name="adj1" fmla="val 7854"/>
              <a:gd name="adj2" fmla="val 72008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"S"</a:t>
            </a:r>
            <a:r>
              <a:rPr lang="ko-KR" altLang="en-US" sz="1400" dirty="0">
                <a:latin typeface="+mn-ea"/>
              </a:rPr>
              <a:t>인 경우</a:t>
            </a:r>
            <a:r>
              <a:rPr lang="en-US" altLang="ko-KR" sz="1400" dirty="0">
                <a:latin typeface="+mn-ea"/>
              </a:rPr>
              <a:t>, -(</a:t>
            </a:r>
            <a:r>
              <a:rPr lang="ko-KR" altLang="en-US" sz="1400" dirty="0">
                <a:latin typeface="+mn-ea"/>
              </a:rPr>
              <a:t>음수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83875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15248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엑셀에서 위경도 값을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degree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로 만들기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186DA-88FE-440D-88EA-657845BDE922}"/>
              </a:ext>
            </a:extLst>
          </p:cNvPr>
          <p:cNvSpPr txBox="1"/>
          <p:nvPr/>
        </p:nvSpPr>
        <p:spPr>
          <a:xfrm>
            <a:off x="396317" y="1500473"/>
            <a:ext cx="8645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5)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번과 동일하게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AA2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셀에서 마우스를 더블 클릭하여 끝까지 수식이 자동 입력되게 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E947BA-4A3F-4C42-B924-95344D6F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0" y="1916833"/>
            <a:ext cx="9073455" cy="17863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8A1833-0B08-4541-ACC9-B98DAAF7C95A}"/>
              </a:ext>
            </a:extLst>
          </p:cNvPr>
          <p:cNvSpPr/>
          <p:nvPr/>
        </p:nvSpPr>
        <p:spPr>
          <a:xfrm>
            <a:off x="8588644" y="1904776"/>
            <a:ext cx="926357" cy="1956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D3100-D85F-4202-BEED-298E574E3583}"/>
              </a:ext>
            </a:extLst>
          </p:cNvPr>
          <p:cNvSpPr txBox="1"/>
          <p:nvPr/>
        </p:nvSpPr>
        <p:spPr>
          <a:xfrm>
            <a:off x="396316" y="4151651"/>
            <a:ext cx="8645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AA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컬럼의 첫번째 행에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"LATI_VAL2"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적어 넣는다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E4160E3-492C-4610-B9F6-1C93D468815F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D77803-E71C-EB7E-0F41-C676FDDBE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FBEFBA1-4120-5842-A90F-4CCA7E368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01838"/>
              </p:ext>
            </p:extLst>
          </p:nvPr>
        </p:nvGraphicFramePr>
        <p:xfrm>
          <a:off x="447473" y="4897800"/>
          <a:ext cx="9011054" cy="1045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3975">
                  <a:extLst>
                    <a:ext uri="{9D8B030D-6E8A-4147-A177-3AD203B41FA5}">
                      <a16:colId xmlns:a16="http://schemas.microsoft.com/office/drawing/2014/main" val="2782330930"/>
                    </a:ext>
                  </a:extLst>
                </a:gridCol>
                <a:gridCol w="616513">
                  <a:extLst>
                    <a:ext uri="{9D8B030D-6E8A-4147-A177-3AD203B41FA5}">
                      <a16:colId xmlns:a16="http://schemas.microsoft.com/office/drawing/2014/main" val="1821133220"/>
                    </a:ext>
                  </a:extLst>
                </a:gridCol>
                <a:gridCol w="616513">
                  <a:extLst>
                    <a:ext uri="{9D8B030D-6E8A-4147-A177-3AD203B41FA5}">
                      <a16:colId xmlns:a16="http://schemas.microsoft.com/office/drawing/2014/main" val="3869919469"/>
                    </a:ext>
                  </a:extLst>
                </a:gridCol>
                <a:gridCol w="1005450">
                  <a:extLst>
                    <a:ext uri="{9D8B030D-6E8A-4147-A177-3AD203B41FA5}">
                      <a16:colId xmlns:a16="http://schemas.microsoft.com/office/drawing/2014/main" val="1148209930"/>
                    </a:ext>
                  </a:extLst>
                </a:gridCol>
                <a:gridCol w="645088">
                  <a:extLst>
                    <a:ext uri="{9D8B030D-6E8A-4147-A177-3AD203B41FA5}">
                      <a16:colId xmlns:a16="http://schemas.microsoft.com/office/drawing/2014/main" val="1709948234"/>
                    </a:ext>
                  </a:extLst>
                </a:gridCol>
                <a:gridCol w="627625">
                  <a:extLst>
                    <a:ext uri="{9D8B030D-6E8A-4147-A177-3AD203B41FA5}">
                      <a16:colId xmlns:a16="http://schemas.microsoft.com/office/drawing/2014/main" val="86935512"/>
                    </a:ext>
                  </a:extLst>
                </a:gridCol>
                <a:gridCol w="627625">
                  <a:extLst>
                    <a:ext uri="{9D8B030D-6E8A-4147-A177-3AD203B41FA5}">
                      <a16:colId xmlns:a16="http://schemas.microsoft.com/office/drawing/2014/main" val="1160532116"/>
                    </a:ext>
                  </a:extLst>
                </a:gridCol>
                <a:gridCol w="1048313">
                  <a:extLst>
                    <a:ext uri="{9D8B030D-6E8A-4147-A177-3AD203B41FA5}">
                      <a16:colId xmlns:a16="http://schemas.microsoft.com/office/drawing/2014/main" val="4203208851"/>
                    </a:ext>
                  </a:extLst>
                </a:gridCol>
                <a:gridCol w="797488">
                  <a:extLst>
                    <a:ext uri="{9D8B030D-6E8A-4147-A177-3AD203B41FA5}">
                      <a16:colId xmlns:a16="http://schemas.microsoft.com/office/drawing/2014/main" val="1964362694"/>
                    </a:ext>
                  </a:extLst>
                </a:gridCol>
                <a:gridCol w="797488">
                  <a:extLst>
                    <a:ext uri="{9D8B030D-6E8A-4147-A177-3AD203B41FA5}">
                      <a16:colId xmlns:a16="http://schemas.microsoft.com/office/drawing/2014/main" val="2221618900"/>
                    </a:ext>
                  </a:extLst>
                </a:gridCol>
                <a:gridCol w="797488">
                  <a:extLst>
                    <a:ext uri="{9D8B030D-6E8A-4147-A177-3AD203B41FA5}">
                      <a16:colId xmlns:a16="http://schemas.microsoft.com/office/drawing/2014/main" val="2487437382"/>
                    </a:ext>
                  </a:extLst>
                </a:gridCol>
                <a:gridCol w="797488">
                  <a:extLst>
                    <a:ext uri="{9D8B030D-6E8A-4147-A177-3AD203B41FA5}">
                      <a16:colId xmlns:a16="http://schemas.microsoft.com/office/drawing/2014/main" val="3478563397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LATI_DEG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LATI_NS_DIV_CD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LOTI_DEG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LOTI_MIN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LOTI_SEC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LOTI_EW_DIV_CD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LATI_VAL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LOTI_VAL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LATI_VAL2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52941201"/>
                  </a:ext>
                </a:extLst>
              </a:tr>
              <a:tr h="17531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130.4086111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75367"/>
                  </a:ext>
                </a:extLst>
              </a:tr>
              <a:tr h="17531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130.4086111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60333151"/>
                  </a:ext>
                </a:extLst>
              </a:tr>
              <a:tr h="17531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130.4086111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04648868"/>
                  </a:ext>
                </a:extLst>
              </a:tr>
              <a:tr h="17531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130.4086111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36.0344444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36.03444444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5374592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1BABEF4-1269-B56D-243B-0AFD53F03918}"/>
              </a:ext>
            </a:extLst>
          </p:cNvPr>
          <p:cNvSpPr/>
          <p:nvPr/>
        </p:nvSpPr>
        <p:spPr>
          <a:xfrm>
            <a:off x="8588644" y="4881435"/>
            <a:ext cx="926357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2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197658" y="914400"/>
            <a:ext cx="9403542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엑셀에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도분초로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되어 있는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경도값을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도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(degree)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값으로 만들기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6E108-9E19-4772-99C1-1051D8AB16D1}"/>
              </a:ext>
            </a:extLst>
          </p:cNvPr>
          <p:cNvSpPr txBox="1"/>
          <p:nvPr/>
        </p:nvSpPr>
        <p:spPr>
          <a:xfrm>
            <a:off x="419939" y="1486628"/>
            <a:ext cx="9069565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경도값도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위도와 동일한 과정으로 구축한다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수식을 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IF(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S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2=＂S＂,-Z2,Z2)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대신 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=IF(W2= 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W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",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pl-PL" altLang="ko-KR" sz="1600" dirty="0">
                <a:solidFill>
                  <a:srgbClr val="000000"/>
                </a:solidFill>
                <a:latin typeface="+mn-ea"/>
                <a:ea typeface="+mn-ea"/>
              </a:rPr>
              <a:t>AB2, AB2)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수식으로 입력하여 경도 값을   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생성한다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 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본 실습 교재에서는 경도 값 만드는 것은 진행하지 않고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엑셀에 만들어져 있는 것을 활용한다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80B3D5-FF8E-4F2A-9386-C1B8ACB88748}"/>
              </a:ext>
            </a:extLst>
          </p:cNvPr>
          <p:cNvSpPr txBox="1"/>
          <p:nvPr/>
        </p:nvSpPr>
        <p:spPr>
          <a:xfrm>
            <a:off x="432507" y="3064317"/>
            <a:ext cx="8645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임시 컬럼인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Z, AA, AB, AC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컬럼을 지우면 아래와 같이 완성된다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6048E7EF-74D6-4172-AF0A-6A83C29D1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737428"/>
              </p:ext>
            </p:extLst>
          </p:nvPr>
        </p:nvGraphicFramePr>
        <p:xfrm>
          <a:off x="178005" y="3495374"/>
          <a:ext cx="9384109" cy="145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3487400" imgH="2085840" progId="PBrush">
                  <p:embed/>
                </p:oleObj>
              </mc:Choice>
              <mc:Fallback>
                <p:oleObj name="Bitmap Image" r:id="rId3" imgW="13487400" imgH="208584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8A3C1D8C-1235-4A16-8106-7FF1F7A6F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005" y="3495374"/>
                        <a:ext cx="9384109" cy="1450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394CDC6F-96EF-404E-BC61-4B257FCE234F}"/>
              </a:ext>
            </a:extLst>
          </p:cNvPr>
          <p:cNvSpPr txBox="1"/>
          <p:nvPr/>
        </p:nvSpPr>
        <p:spPr>
          <a:xfrm>
            <a:off x="197658" y="5177475"/>
            <a:ext cx="8645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엑셀에서 다른 이름으로 저장을 눌러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CSV  UTF-8(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쉼표로 분리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)(*.CSV)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저장한다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837892-4184-405C-AECC-C1F5C915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37947" r="79124" b="48928"/>
          <a:stretch/>
        </p:blipFill>
        <p:spPr>
          <a:xfrm>
            <a:off x="1928664" y="5578454"/>
            <a:ext cx="4398428" cy="97971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6B97813-DFE2-4F0F-953D-B62F38FDD5D4}"/>
              </a:ext>
            </a:extLst>
          </p:cNvPr>
          <p:cNvSpPr txBox="1">
            <a:spLocks/>
          </p:cNvSpPr>
          <p:nvPr/>
        </p:nvSpPr>
        <p:spPr>
          <a:xfrm>
            <a:off x="212597" y="0"/>
            <a:ext cx="8794882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0664C0-12DC-8017-DD29-DEE147759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09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에서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CSV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불러오기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6E108-9E19-4772-99C1-1051D8AB16D1}"/>
              </a:ext>
            </a:extLst>
          </p:cNvPr>
          <p:cNvSpPr txBox="1"/>
          <p:nvPr/>
        </p:nvSpPr>
        <p:spPr>
          <a:xfrm>
            <a:off x="400501" y="1484784"/>
            <a:ext cx="9069565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메뉴바의 레이어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레이어 추가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구분자로 분리된 텍스트 레이어 추가를 클릭한다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파일 이름에서 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버튼을 클릭한다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데이터가 있는 폴더로 이동한 후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위경도가 추가된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MBRIS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.CSV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 파일을 선택한다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열기를 클릭하면 파일 경로로 채워진 원본 대화창이 보인다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파일 포맷 항목은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CSV(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쉼표로 구분된 값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도형 정의 항목에서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포인트 좌표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를 선택한다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X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필드에 </a:t>
            </a:r>
            <a:r>
              <a:rPr lang="ko-KR" altLang="en-US" sz="1500" b="1" dirty="0" err="1">
                <a:solidFill>
                  <a:srgbClr val="000000"/>
                </a:solidFill>
                <a:latin typeface="+mn-ea"/>
                <a:ea typeface="+mn-ea"/>
              </a:rPr>
              <a:t>경도값인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LOTI_VAL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을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, Y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 필드에 </a:t>
            </a:r>
            <a:r>
              <a:rPr lang="ko-KR" altLang="en-US" sz="1500" b="1" dirty="0" err="1">
                <a:solidFill>
                  <a:srgbClr val="000000"/>
                </a:solidFill>
                <a:latin typeface="+mn-ea"/>
                <a:ea typeface="+mn-ea"/>
              </a:rPr>
              <a:t>위도값인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+mn-ea"/>
                <a:ea typeface="+mn-ea"/>
              </a:rPr>
              <a:t>LATI_VAL </a:t>
            </a:r>
            <a:r>
              <a:rPr lang="ko-KR" altLang="en-US" sz="1500" b="1" dirty="0">
                <a:solidFill>
                  <a:srgbClr val="000000"/>
                </a:solidFill>
                <a:latin typeface="+mn-ea"/>
                <a:ea typeface="+mn-ea"/>
              </a:rPr>
              <a:t>을 선택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도형 좌표계에는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ESPG:4326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을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선택한다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예시 데이터에서 해당 데이터의 내용이</a:t>
            </a:r>
            <a:endParaRPr lang="en-US" altLang="ko-KR" sz="15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latin typeface="+mn-ea"/>
                <a:ea typeface="+mn-ea"/>
              </a:rPr>
              <a:t>올바른지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 확인하고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내용이 </a:t>
            </a:r>
            <a:r>
              <a:rPr lang="ko-KR" altLang="en-US" sz="1500" dirty="0" err="1">
                <a:solidFill>
                  <a:srgbClr val="000000"/>
                </a:solidFill>
                <a:latin typeface="+mn-ea"/>
                <a:ea typeface="+mn-ea"/>
              </a:rPr>
              <a:t>맞다면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5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추가 버튼을 클릭한다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예시 데이터의 한글이 깨지면 </a:t>
            </a:r>
            <a:endParaRPr lang="en-US" altLang="ko-KR" sz="15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엑셀에서 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UTF-8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형식으로 저장하지 </a:t>
            </a:r>
            <a:endParaRPr lang="en-US" altLang="ko-KR" sz="15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ts val="0"/>
              </a:spcBef>
              <a:spcAft>
                <a:spcPts val="6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않은 것이므로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ea typeface="+mn-ea"/>
              </a:rPr>
              <a:t>다시 저장한다</a:t>
            </a:r>
            <a:r>
              <a:rPr lang="en-US" altLang="ko-KR" sz="15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BC249F4-CB6A-4333-A947-2FBD92D36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933488"/>
              </p:ext>
            </p:extLst>
          </p:nvPr>
        </p:nvGraphicFramePr>
        <p:xfrm>
          <a:off x="4949230" y="3429000"/>
          <a:ext cx="4321862" cy="302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620200" imgH="6029280" progId="PBrush">
                  <p:embed/>
                </p:oleObj>
              </mc:Choice>
              <mc:Fallback>
                <p:oleObj name="Bitmap Image" r:id="rId3" imgW="8620200" imgH="60292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CC99495A-2775-43ED-960A-0A2216FE9D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9230" y="3429000"/>
                        <a:ext cx="4321862" cy="302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4F04D07-CB05-40ED-A767-75F504611283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C1075E-CD05-33DA-8CC1-E97543C46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에서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CSV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불러오기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95959-CA1F-4021-9DFE-A7338FE89410}"/>
              </a:ext>
            </a:extLst>
          </p:cNvPr>
          <p:cNvSpPr txBox="1"/>
          <p:nvPr/>
        </p:nvSpPr>
        <p:spPr>
          <a:xfrm>
            <a:off x="400501" y="1477923"/>
            <a:ext cx="90695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패널에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MBRIS_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레이어가 추가되며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맵 캔버스에 지도가 표시된다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7E5-8A6B-4074-A1F2-45883CD756B1}"/>
              </a:ext>
            </a:extLst>
          </p:cNvPr>
          <p:cNvSpPr txBox="1"/>
          <p:nvPr/>
        </p:nvSpPr>
        <p:spPr>
          <a:xfrm>
            <a:off x="400500" y="1871731"/>
            <a:ext cx="9069565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패널의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레이어명에서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오른쪽 마우스를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누른후에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Export 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객체를 다른 이름으로 저장을    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눌러서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저장한다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D2611D1-2068-48EA-8253-9AAF658A05D0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4. CSV </a:t>
            </a:r>
            <a:r>
              <a:rPr lang="ko-KR" altLang="en-US" dirty="0"/>
              <a:t>파일로 </a:t>
            </a:r>
            <a:r>
              <a:rPr lang="ko-KR" altLang="en-US"/>
              <a:t>포인트형 </a:t>
            </a:r>
            <a:r>
              <a:rPr lang="en-US" altLang="ko-KR"/>
              <a:t>shp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5F8707-AC4F-3192-7930-83B422B9A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F136C-239A-5583-B19E-DF7E34B27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4" r="27727" b="1606"/>
          <a:stretch/>
        </p:blipFill>
        <p:spPr>
          <a:xfrm>
            <a:off x="2349936" y="2764663"/>
            <a:ext cx="5206128" cy="31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0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ko-KR" altLang="en-US" dirty="0"/>
              <a:t>실습자료 환경구성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E1E459E7-8C3E-4CAC-AAEC-261E16EC9392}"/>
              </a:ext>
            </a:extLst>
          </p:cNvPr>
          <p:cNvSpPr txBox="1"/>
          <p:nvPr/>
        </p:nvSpPr>
        <p:spPr>
          <a:xfrm>
            <a:off x="632520" y="1575536"/>
            <a:ext cx="82089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defTabSz="939824" eaLnBrk="0" fontAlgn="b" hangingPunct="0">
              <a:spcBef>
                <a:spcPct val="3000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본 교재 및 함께 제공된 교육 실습자료는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ea typeface="+mn-ea"/>
              </a:rPr>
              <a:t>PC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ea typeface="+mn-ea"/>
              </a:rPr>
              <a:t>c:\sea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에 있습니다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D3122-A44A-C3B4-6381-32857DCA1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21" b="10377"/>
          <a:stretch/>
        </p:blipFill>
        <p:spPr>
          <a:xfrm>
            <a:off x="1658236" y="2750054"/>
            <a:ext cx="1795938" cy="2052474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23B45575-B804-E304-9BB2-77DFCEFF8B41}"/>
              </a:ext>
            </a:extLst>
          </p:cNvPr>
          <p:cNvSpPr txBox="1"/>
          <p:nvPr/>
        </p:nvSpPr>
        <p:spPr>
          <a:xfrm>
            <a:off x="3454174" y="2829147"/>
            <a:ext cx="5544616" cy="183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defTabSz="939824" eaLnBrk="0" fontAlgn="b" hangingPunct="0">
              <a:lnSpc>
                <a:spcPct val="150000"/>
              </a:lnSpc>
              <a:spcBef>
                <a:spcPct val="30000"/>
              </a:spcBef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Python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및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실습에서 사용하는 데이터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defTabSz="939824" eaLnBrk="0" fontAlgn="b" hangingPunct="0">
              <a:lnSpc>
                <a:spcPct val="150000"/>
              </a:lnSpc>
              <a:spcBef>
                <a:spcPct val="30000"/>
              </a:spcBef>
            </a:pP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파이썬을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활용한 해양생물 공간 분석 실습 자료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defTabSz="939824" eaLnBrk="0" fontAlgn="b" hangingPunct="0">
              <a:lnSpc>
                <a:spcPct val="150000"/>
              </a:lnSpc>
              <a:spcBef>
                <a:spcPct val="30000"/>
              </a:spcBef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를 활용한 해양생물 공간 분석 실습 자료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defTabSz="939824" eaLnBrk="0" fontAlgn="b" hangingPunct="0">
              <a:lnSpc>
                <a:spcPct val="150000"/>
              </a:lnSpc>
              <a:spcBef>
                <a:spcPct val="30000"/>
              </a:spcBef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파이썬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교재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545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공간데이터 심볼 스타일링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1470A-1589-4B55-51FB-6CDF36668998}"/>
              </a:ext>
            </a:extLst>
          </p:cNvPr>
          <p:cNvSpPr txBox="1"/>
          <p:nvPr/>
        </p:nvSpPr>
        <p:spPr>
          <a:xfrm>
            <a:off x="617678" y="3440594"/>
            <a:ext cx="8670642" cy="63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공간 레이어에 심볼</a:t>
            </a:r>
            <a:r>
              <a:rPr lang="en-US" altLang="ko-KR" dirty="0"/>
              <a:t>, </a:t>
            </a:r>
            <a:r>
              <a:rPr lang="ko-KR" altLang="en-US" dirty="0"/>
              <a:t>색상 등을 적용해서 보다 아름답고 시인성이 좋은 지도를 만들 수 있습니다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해역별로 각기 다른 색상을 표현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36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공간데이터 심볼 스타일링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동일한 속성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값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별 색상 부여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(Categorized,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분류값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사용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328EC-F9EB-426C-B2F9-9423089BA00B}"/>
              </a:ext>
            </a:extLst>
          </p:cNvPr>
          <p:cNvSpPr txBox="1"/>
          <p:nvPr/>
        </p:nvSpPr>
        <p:spPr>
          <a:xfrm>
            <a:off x="396752" y="1493388"/>
            <a:ext cx="9404920" cy="472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Browser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창에서 해양생물해역인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geo_zn_ocn_lvb_sarea.shp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파일을 연다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QGIS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탐색기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c:\sea\data\geo_zn_ocn_lvb_sarea.shp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목록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geo_zn_ocn_lvb_sarea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오른쪽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마우스를 눌러  레이어 속성창을 띄운다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속성창에서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심볼탭을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심볼 분류를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b="1" dirty="0" err="1">
                <a:solidFill>
                  <a:srgbClr val="000000"/>
                </a:solidFill>
                <a:latin typeface="+mn-ea"/>
                <a:ea typeface="+mn-ea"/>
              </a:rPr>
              <a:t>분류값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 사용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변경한다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75FFD-8438-4280-BD7C-A3727AB0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2276872"/>
            <a:ext cx="4159625" cy="26475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8CAC39-E871-48CC-BFEE-3D74C4802FFA}"/>
              </a:ext>
            </a:extLst>
          </p:cNvPr>
          <p:cNvSpPr/>
          <p:nvPr/>
        </p:nvSpPr>
        <p:spPr>
          <a:xfrm>
            <a:off x="1064563" y="3240607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CEB4AE-CD1C-4087-BDB9-7E0390AC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17" y="4050669"/>
            <a:ext cx="4065539" cy="226814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D30924-C09D-D1AC-266A-63BE7C8C1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50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레이어 심볼 색상 변경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328EC-F9EB-426C-B2F9-9423089BA00B}"/>
              </a:ext>
            </a:extLst>
          </p:cNvPr>
          <p:cNvSpPr txBox="1"/>
          <p:nvPr/>
        </p:nvSpPr>
        <p:spPr>
          <a:xfrm>
            <a:off x="410481" y="1480478"/>
            <a:ext cx="94049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분류에 사용할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값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해양생물해역에서는 분류에 사용할 값으로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“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sarea_korn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”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필드를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왼쪽 하단에 분류 버튼을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적용 버튼을 누르면 맵 뷰에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sarea_korn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값별로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분류된 지도가 보인다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515F0-38FD-4FF3-A0DF-C7339E0A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7" y="2806191"/>
            <a:ext cx="6271766" cy="381454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AD22B5E9-DCDF-4C43-86B6-A0EF6FC392F7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공간데이터 심볼 스타일링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D98151-A048-7E2A-AF9E-AED4C0B0E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65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위치에 따른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11878-E368-4426-0338-4EC2DAA6D585}"/>
              </a:ext>
            </a:extLst>
          </p:cNvPr>
          <p:cNvSpPr txBox="1"/>
          <p:nvPr/>
        </p:nvSpPr>
        <p:spPr>
          <a:xfrm>
            <a:off x="2776122" y="3440594"/>
            <a:ext cx="43537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특정 해역에 있는 생물종만 선택할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53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64002-483D-4B23-A667-DB225E2ADAB8}"/>
              </a:ext>
            </a:extLst>
          </p:cNvPr>
          <p:cNvSpPr txBox="1"/>
          <p:nvPr/>
        </p:nvSpPr>
        <p:spPr>
          <a:xfrm>
            <a:off x="409206" y="1495833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geo_zn_ocn_lvb_sarea.shp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파일을 연다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MBRIS_OBIS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geo_mbris_obis_edu_light.gpkg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파일을 연다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BAE1EB-ACD2-4453-91ED-4EC10B90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348880"/>
            <a:ext cx="6912768" cy="4109390"/>
          </a:xfrm>
          <a:prstGeom prst="rect">
            <a:avLst/>
          </a:prstGeom>
        </p:spPr>
      </p:pic>
      <p:sp>
        <p:nvSpPr>
          <p:cNvPr id="6" name="직사각형 20">
            <a:extLst>
              <a:ext uri="{FF2B5EF4-FFF2-40B4-BE49-F238E27FC236}">
                <a16:creationId xmlns:a16="http://schemas.microsoft.com/office/drawing/2014/main" id="{20D983FA-7892-4C85-B6B2-93A853532174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C8C774-1BD3-D3DE-7BA3-3D6536504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42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F0296957-0392-4DCE-B3AB-B5A6C6AD6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985447"/>
              </p:ext>
            </p:extLst>
          </p:nvPr>
        </p:nvGraphicFramePr>
        <p:xfrm>
          <a:off x="1624732" y="3986950"/>
          <a:ext cx="5504417" cy="266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5478200" imgH="7496280" progId="PBrush">
                  <p:embed/>
                </p:oleObj>
              </mc:Choice>
              <mc:Fallback>
                <p:oleObj name="Bitmap Image" r:id="rId3" imgW="15478200" imgH="749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4732" y="3986950"/>
                        <a:ext cx="5504417" cy="2666203"/>
                      </a:xfrm>
                      <a:prstGeom prst="rect">
                        <a:avLst/>
                      </a:prstGeom>
                      <a:ln w="3175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D9C82A0-0BB0-479B-B4D8-0D73F8A82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79" y="1688976"/>
            <a:ext cx="6791325" cy="1524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38B908-4014-46A9-8733-0D5BDE5B2B3F}"/>
              </a:ext>
            </a:extLst>
          </p:cNvPr>
          <p:cNvSpPr/>
          <p:nvPr/>
        </p:nvSpPr>
        <p:spPr>
          <a:xfrm>
            <a:off x="3850302" y="1964461"/>
            <a:ext cx="648072" cy="500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EE0A6D-1046-4070-9455-2410F7B837E3}"/>
              </a:ext>
            </a:extLst>
          </p:cNvPr>
          <p:cNvSpPr/>
          <p:nvPr/>
        </p:nvSpPr>
        <p:spPr>
          <a:xfrm>
            <a:off x="1624731" y="5755541"/>
            <a:ext cx="735985" cy="121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20">
            <a:extLst>
              <a:ext uri="{FF2B5EF4-FFF2-40B4-BE49-F238E27FC236}">
                <a16:creationId xmlns:a16="http://schemas.microsoft.com/office/drawing/2014/main" id="{84113763-82CB-4B1A-9D4E-BA137E01C272}"/>
              </a:ext>
            </a:extLst>
          </p:cNvPr>
          <p:cNvSpPr/>
          <p:nvPr/>
        </p:nvSpPr>
        <p:spPr>
          <a:xfrm>
            <a:off x="206994" y="914400"/>
            <a:ext cx="9394205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4E4F51F-9330-BD20-7185-43E7CDDA3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64002-483D-4B23-A667-DB225E2ADAB8}"/>
              </a:ext>
            </a:extLst>
          </p:cNvPr>
          <p:cNvSpPr txBox="1"/>
          <p:nvPr/>
        </p:nvSpPr>
        <p:spPr>
          <a:xfrm>
            <a:off x="444624" y="1491763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상단의 툴바에서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객체 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버튼을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EDAD5-8880-47C2-A321-D88E2729C50E}"/>
              </a:ext>
            </a:extLst>
          </p:cNvPr>
          <p:cNvSpPr txBox="1"/>
          <p:nvPr/>
        </p:nvSpPr>
        <p:spPr>
          <a:xfrm>
            <a:off x="442885" y="3377820"/>
            <a:ext cx="94049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 startAt="4"/>
            </a:pP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레이어창에서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geo_zn_ocn_lvb_sarea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선택해 둔 상태에서 맵 뷰에서 서해 해역을 마우스 클릭하면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해당 영역이 노란색으로 반전된다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서해 해역만 선택된 상태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182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6845" y="0"/>
            <a:ext cx="880063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C21652DF-0469-48A8-B132-B632F51B4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382647"/>
              </p:ext>
            </p:extLst>
          </p:nvPr>
        </p:nvGraphicFramePr>
        <p:xfrm>
          <a:off x="1568628" y="1933326"/>
          <a:ext cx="3887663" cy="20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353440" imgH="4410000" progId="PBrush">
                  <p:embed/>
                </p:oleObj>
              </mc:Choice>
              <mc:Fallback>
                <p:oleObj name="Bitmap Image" r:id="rId3" imgW="8353440" imgH="4410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8628" y="1933326"/>
                        <a:ext cx="3887663" cy="20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3497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벡터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조사도구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위치로 선택을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89DCB-55EA-423B-BD1F-15A6E8421CDC}"/>
              </a:ext>
            </a:extLst>
          </p:cNvPr>
          <p:cNvSpPr txBox="1"/>
          <p:nvPr/>
        </p:nvSpPr>
        <p:spPr>
          <a:xfrm>
            <a:off x="407317" y="4332291"/>
            <a:ext cx="5854588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다음 위치에서 객체 선택은    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다음과 같은 객체를 비교는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geo_zn_ocn_sarea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   위치로 선택 팝업창에서 선택한 객체만을 체크한다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5897A6-4977-400D-AFCA-451DB8126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76" y="3937708"/>
            <a:ext cx="3887663" cy="26774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4D2048-998B-4D2D-BA66-F8D11441829C}"/>
              </a:ext>
            </a:extLst>
          </p:cNvPr>
          <p:cNvSpPr/>
          <p:nvPr/>
        </p:nvSpPr>
        <p:spPr>
          <a:xfrm>
            <a:off x="5673080" y="4437116"/>
            <a:ext cx="1872208" cy="144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816568-FD44-4FBD-B00E-AD5EC638AE81}"/>
              </a:ext>
            </a:extLst>
          </p:cNvPr>
          <p:cNvSpPr/>
          <p:nvPr/>
        </p:nvSpPr>
        <p:spPr>
          <a:xfrm>
            <a:off x="5672695" y="5348993"/>
            <a:ext cx="1872208" cy="144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16ADAD-9F70-4D34-A0D7-DEB10688DAE1}"/>
              </a:ext>
            </a:extLst>
          </p:cNvPr>
          <p:cNvSpPr/>
          <p:nvPr/>
        </p:nvSpPr>
        <p:spPr>
          <a:xfrm>
            <a:off x="5647247" y="5526117"/>
            <a:ext cx="817922" cy="144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20">
            <a:extLst>
              <a:ext uri="{FF2B5EF4-FFF2-40B4-BE49-F238E27FC236}">
                <a16:creationId xmlns:a16="http://schemas.microsoft.com/office/drawing/2014/main" id="{9D8B4CE4-5566-40A6-B7DF-078714072DD0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E6A4D6-42E6-95F8-D30E-55CD71212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800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556796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실행버튼을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실행이 완료되면 아래와 같이 서해해역에 속한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포인트가 선택된다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C5767-0702-4B73-BEFC-F8B39898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72" y="2305046"/>
            <a:ext cx="7250457" cy="4004274"/>
          </a:xfrm>
          <a:prstGeom prst="rect">
            <a:avLst/>
          </a:prstGeom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3BB1B415-90C1-48ED-B724-818C92440764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C13D76-7426-D266-94F3-C3135D5667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24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3497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레이어창에서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선택하고 오른쪽 마우스를 눌러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선택된 객체를 다른 이름으로 저장을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F6C61-A3BA-4E8F-8BA3-2326CBDA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3" y="2313500"/>
            <a:ext cx="8448809" cy="3419756"/>
          </a:xfrm>
          <a:prstGeom prst="rect">
            <a:avLst/>
          </a:prstGeom>
        </p:spPr>
      </p:pic>
      <p:sp>
        <p:nvSpPr>
          <p:cNvPr id="12" name="직사각형 20">
            <a:extLst>
              <a:ext uri="{FF2B5EF4-FFF2-40B4-BE49-F238E27FC236}">
                <a16:creationId xmlns:a16="http://schemas.microsoft.com/office/drawing/2014/main" id="{4068AF4F-498F-481E-93B8-C87E2E7A5016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7FEFC4-13D5-12DF-844F-EFA1646A1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943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477" y="0"/>
            <a:ext cx="8807002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BFE29-A5E8-4EE7-8477-661A4600E735}"/>
              </a:ext>
            </a:extLst>
          </p:cNvPr>
          <p:cNvSpPr txBox="1"/>
          <p:nvPr/>
        </p:nvSpPr>
        <p:spPr>
          <a:xfrm>
            <a:off x="416049" y="1484784"/>
            <a:ext cx="9505503" cy="129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10)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포맷을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ESRI Shapefile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선택한후에 파일이름을 지정하고 확인버튼을 누르면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서해해역에 속한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포인트만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생성된다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저장된 파일을 지도에 추가 체크가 기본으로 되어 있으므로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 생성후에는 레이어에    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자동으로 추가된다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 </a:t>
            </a:r>
            <a:endParaRPr lang="ko-KR" altLang="en-US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직사각형 20">
            <a:extLst>
              <a:ext uri="{FF2B5EF4-FFF2-40B4-BE49-F238E27FC236}">
                <a16:creationId xmlns:a16="http://schemas.microsoft.com/office/drawing/2014/main" id="{1F2F3368-1C2A-4A20-A5F0-2498F5A12356}"/>
              </a:ext>
            </a:extLst>
          </p:cNvPr>
          <p:cNvSpPr/>
          <p:nvPr/>
        </p:nvSpPr>
        <p:spPr>
          <a:xfrm>
            <a:off x="2155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7CC239-63C9-4BE2-934C-5162E0A9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17" y="2636917"/>
            <a:ext cx="3616693" cy="39622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BFC340-F8C9-D864-B457-E8AE233AE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69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CA3A1-665D-87B2-FF41-798AD8076C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11938"/>
            <a:ext cx="2311400" cy="1889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QGIS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설치 및 개요</a:t>
            </a:r>
          </a:p>
        </p:txBody>
      </p:sp>
    </p:spTree>
    <p:extLst>
      <p:ext uri="{BB962C8B-B14F-4D97-AF65-F5344CB8AC3E}">
        <p14:creationId xmlns:p14="http://schemas.microsoft.com/office/powerpoint/2010/main" val="139038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DF64026-5D98-4EEE-B472-31846CE1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34" y="2604574"/>
            <a:ext cx="6321152" cy="4022551"/>
          </a:xfrm>
          <a:prstGeom prst="rect">
            <a:avLst/>
          </a:prstGeom>
        </p:spPr>
      </p:pic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위치에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서해 해역에 속한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선택 및 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파일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84789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11)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기존에 켜져 있던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레이어는 체크 해제한다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12)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geo_zn_ocn_sarea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선택한후에 객체선택 해제버튼을 클릭하여 반전된 것을 해제하면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아래와 같이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맵뷰에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보여진다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3808A-3AA2-4426-B89F-3FC38D20C4C2}"/>
              </a:ext>
            </a:extLst>
          </p:cNvPr>
          <p:cNvSpPr/>
          <p:nvPr/>
        </p:nvSpPr>
        <p:spPr>
          <a:xfrm>
            <a:off x="2929048" y="5262927"/>
            <a:ext cx="216024" cy="144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8968DC-CD06-4A97-A940-26D309AF2A19}"/>
              </a:ext>
            </a:extLst>
          </p:cNvPr>
          <p:cNvSpPr/>
          <p:nvPr/>
        </p:nvSpPr>
        <p:spPr>
          <a:xfrm>
            <a:off x="1496616" y="5036973"/>
            <a:ext cx="1296144" cy="3077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체크 해제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1BA8E-F3E0-48BE-B3D7-700212C39EBB}"/>
              </a:ext>
            </a:extLst>
          </p:cNvPr>
          <p:cNvSpPr/>
          <p:nvPr/>
        </p:nvSpPr>
        <p:spPr>
          <a:xfrm>
            <a:off x="6404019" y="2710452"/>
            <a:ext cx="216024" cy="144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78ED96-3F36-4854-BF84-708CB749A2C5}"/>
              </a:ext>
            </a:extLst>
          </p:cNvPr>
          <p:cNvSpPr/>
          <p:nvPr/>
        </p:nvSpPr>
        <p:spPr>
          <a:xfrm>
            <a:off x="6735782" y="2841897"/>
            <a:ext cx="1656184" cy="3077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객체 선택 해제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9A536A-C245-423F-3AAA-BD848E0FA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383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속성에 따른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24780-5880-0448-CF55-16E8C310D6B5}"/>
              </a:ext>
            </a:extLst>
          </p:cNvPr>
          <p:cNvSpPr txBox="1"/>
          <p:nvPr/>
        </p:nvSpPr>
        <p:spPr>
          <a:xfrm>
            <a:off x="1799893" y="3440594"/>
            <a:ext cx="63062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생물종</a:t>
            </a:r>
            <a:r>
              <a:rPr lang="ko-KR" altLang="en-US" dirty="0"/>
              <a:t> 데이터에서 원하는 조건에 맞는 데이터를 선택할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74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B64FBFA-448A-4D7B-859F-DE451045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620" y="3252882"/>
            <a:ext cx="5373716" cy="3323628"/>
          </a:xfrm>
          <a:prstGeom prst="rect">
            <a:avLst/>
          </a:prstGeom>
        </p:spPr>
      </p:pic>
      <p:sp>
        <p:nvSpPr>
          <p:cNvPr id="186" name="제목 1"/>
          <p:cNvSpPr txBox="1">
            <a:spLocks/>
          </p:cNvSpPr>
          <p:nvPr/>
        </p:nvSpPr>
        <p:spPr>
          <a:xfrm>
            <a:off x="200029" y="0"/>
            <a:ext cx="8807450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16020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16049" y="1484784"/>
            <a:ext cx="9505503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실습자료인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포인트를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geo_mbris_obis_edu_light.gpkg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해양생물해역을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it-IT" altLang="ko-KR" sz="1600" dirty="0">
                <a:solidFill>
                  <a:srgbClr val="000000"/>
                </a:solidFill>
                <a:latin typeface="+mn-ea"/>
                <a:ea typeface="+mn-ea"/>
              </a:rPr>
              <a:t>geo_zn_ocn_lvb_sarea.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레이어창에서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it-IT" altLang="ko-KR" sz="1600" dirty="0">
                <a:solidFill>
                  <a:srgbClr val="000000"/>
                </a:solidFill>
                <a:latin typeface="+mn-ea"/>
                <a:ea typeface="+mn-ea"/>
              </a:rPr>
              <a:t>geo_zn_ocn_lvb_sarea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마우스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드래그하여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레이어 밑으로 이동시킨다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5CD715-4DD4-41D1-9A8E-6F44D6B73879}"/>
              </a:ext>
            </a:extLst>
          </p:cNvPr>
          <p:cNvSpPr/>
          <p:nvPr/>
        </p:nvSpPr>
        <p:spPr>
          <a:xfrm>
            <a:off x="2576736" y="5445224"/>
            <a:ext cx="93610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6D8DD0-18C6-43B8-863A-B58CEA129FE9}"/>
              </a:ext>
            </a:extLst>
          </p:cNvPr>
          <p:cNvSpPr/>
          <p:nvPr/>
        </p:nvSpPr>
        <p:spPr>
          <a:xfrm>
            <a:off x="2216696" y="5875951"/>
            <a:ext cx="1656184" cy="3077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레이어 위치 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B060-B75A-9F06-3D02-D5AAA1413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880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FCED3-5519-49BB-9DD7-4B6716CC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2" y="2745370"/>
            <a:ext cx="3986295" cy="3113599"/>
          </a:xfrm>
          <a:prstGeom prst="rect">
            <a:avLst/>
          </a:prstGeom>
        </p:spPr>
      </p:pic>
      <p:sp>
        <p:nvSpPr>
          <p:cNvPr id="186" name="제목 1"/>
          <p:cNvSpPr txBox="1">
            <a:spLocks/>
          </p:cNvSpPr>
          <p:nvPr/>
        </p:nvSpPr>
        <p:spPr>
          <a:xfrm>
            <a:off x="208734" y="0"/>
            <a:ext cx="8798745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9206" y="1494544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 레이어에서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오른쪽 마우스를 눌러 레이어 속성창을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팝업시킨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후에 심볼 탭을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심볼 레이어 유형을 단순 채우기 클릭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외곽선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단순라인으로 변경하고 색상을 빨간색으로 변경한다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1434F-75C9-422E-A320-08345B25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485" y="2690614"/>
            <a:ext cx="4606768" cy="31683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38753C-DF08-42A0-BBE5-01290BFBE39D}"/>
              </a:ext>
            </a:extLst>
          </p:cNvPr>
          <p:cNvSpPr/>
          <p:nvPr/>
        </p:nvSpPr>
        <p:spPr>
          <a:xfrm>
            <a:off x="5693705" y="3573016"/>
            <a:ext cx="3651787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86DBB6-C7C8-F78D-DE17-0B723ED61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546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87125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속성창에서 라벨 탭을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누른후에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라벨없음을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단일레벨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값을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sarea_korn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변경한다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텍스트의 크기를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변경하고 확인버튼을 클릭하여 레이어 속성창을 닫으면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아래와 같이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맵뷰에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레이어 심볼이 변경되어 보여준다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5A03F0-9337-D6B8-E96A-65D159368930}"/>
              </a:ext>
            </a:extLst>
          </p:cNvPr>
          <p:cNvGrpSpPr/>
          <p:nvPr/>
        </p:nvGrpSpPr>
        <p:grpSpPr>
          <a:xfrm>
            <a:off x="1756433" y="2525495"/>
            <a:ext cx="6407743" cy="3972570"/>
            <a:chOff x="189582" y="2721855"/>
            <a:chExt cx="4547395" cy="28192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F42E81-C265-46E9-8411-5A0EA1EC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82" y="2721855"/>
              <a:ext cx="4462211" cy="281922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CF34BC-9332-40D1-85C6-330A29E3CF3F}"/>
                </a:ext>
              </a:extLst>
            </p:cNvPr>
            <p:cNvSpPr/>
            <p:nvPr/>
          </p:nvSpPr>
          <p:spPr>
            <a:xfrm>
              <a:off x="776536" y="2900178"/>
              <a:ext cx="3960440" cy="24079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708FA8A-516C-4115-8D92-12DC887E5186}"/>
                </a:ext>
              </a:extLst>
            </p:cNvPr>
            <p:cNvSpPr/>
            <p:nvPr/>
          </p:nvSpPr>
          <p:spPr>
            <a:xfrm>
              <a:off x="1352601" y="3950505"/>
              <a:ext cx="3384376" cy="24079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D3E7AE-C4C0-5809-C4CC-5E76A9DE9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30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53F7A0-27F8-4BA8-A3D3-6C7525D2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55" y="1772816"/>
            <a:ext cx="7349890" cy="435147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D3E7AE-C4C0-5809-C4CC-5E76A9DE9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896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8734" y="0"/>
            <a:ext cx="8798745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9206" y="1494544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종분포인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geo_mares_obis_edu_light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레이어에서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오른쪽 마우스를 클릭한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팝업창에서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속성테이블 열기를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7C477-0C59-4987-AEAB-D5827080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11" r="392"/>
          <a:stretch/>
        </p:blipFill>
        <p:spPr>
          <a:xfrm>
            <a:off x="2504728" y="2216759"/>
            <a:ext cx="2880320" cy="1766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6225C-CA95-4131-9F7A-30DC045649B0}"/>
              </a:ext>
            </a:extLst>
          </p:cNvPr>
          <p:cNvSpPr txBox="1"/>
          <p:nvPr/>
        </p:nvSpPr>
        <p:spPr>
          <a:xfrm>
            <a:off x="400497" y="4314965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팝업된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속성창에서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표현식을 이용해서 객체 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툴바를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3D00E9-134F-46D3-830B-D9598F08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426" y="4863248"/>
            <a:ext cx="6334125" cy="15144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0182F-5535-4380-84CB-B266F31BDC68}"/>
              </a:ext>
            </a:extLst>
          </p:cNvPr>
          <p:cNvSpPr/>
          <p:nvPr/>
        </p:nvSpPr>
        <p:spPr>
          <a:xfrm>
            <a:off x="3949342" y="5157192"/>
            <a:ext cx="355591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17FF3F-7374-D60B-0A06-ACB576B5B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404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5833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10)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필드와 값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을 더블 클릭하여 필드 목록을 펼친다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2FDB13-84E1-1402-43AB-C12F112A1DE1}"/>
              </a:ext>
            </a:extLst>
          </p:cNvPr>
          <p:cNvGrpSpPr/>
          <p:nvPr/>
        </p:nvGrpSpPr>
        <p:grpSpPr>
          <a:xfrm>
            <a:off x="1137407" y="1916832"/>
            <a:ext cx="7631185" cy="4586124"/>
            <a:chOff x="5166974" y="1532520"/>
            <a:chExt cx="3674461" cy="22082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46562E-9F45-4425-99F6-7BF43F63D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066" y="1532520"/>
              <a:ext cx="3312369" cy="22082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81F5500-1DB0-418F-BB21-EE0500C7A1AD}"/>
                </a:ext>
              </a:extLst>
            </p:cNvPr>
            <p:cNvSpPr/>
            <p:nvPr/>
          </p:nvSpPr>
          <p:spPr>
            <a:xfrm>
              <a:off x="6479748" y="1974667"/>
              <a:ext cx="1288784" cy="1678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B6275-BE7D-4210-B003-9CB612BDD1F6}"/>
                </a:ext>
              </a:extLst>
            </p:cNvPr>
            <p:cNvSpPr/>
            <p:nvPr/>
          </p:nvSpPr>
          <p:spPr>
            <a:xfrm>
              <a:off x="5166974" y="2022812"/>
              <a:ext cx="1231499" cy="2876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더블클릭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F5904F-5FFE-00DC-3DFC-EC4572582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43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D9880-BCAF-4891-92AF-839916260887}"/>
              </a:ext>
            </a:extLst>
          </p:cNvPr>
          <p:cNvSpPr txBox="1"/>
          <p:nvPr/>
        </p:nvSpPr>
        <p:spPr>
          <a:xfrm>
            <a:off x="392942" y="1571366"/>
            <a:ext cx="9168569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11)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분류체계인 문의 영문명인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‘phylum’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더블 클릭하면 왼쪽 표현식창에 명칭이 표시된다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잘못 입력한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표현식을 지우고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새로 작성하면 됩니다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02929-D6E2-4A64-920A-4EEF54CD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19" y="2340236"/>
            <a:ext cx="6061189" cy="40688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0589E6-824B-4472-9961-6F1157415C6C}"/>
              </a:ext>
            </a:extLst>
          </p:cNvPr>
          <p:cNvSpPr/>
          <p:nvPr/>
        </p:nvSpPr>
        <p:spPr>
          <a:xfrm>
            <a:off x="4367129" y="4566676"/>
            <a:ext cx="2076940" cy="54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DD732-DEDF-4207-AA81-56E6359D4299}"/>
              </a:ext>
            </a:extLst>
          </p:cNvPr>
          <p:cNvSpPr/>
          <p:nvPr/>
        </p:nvSpPr>
        <p:spPr>
          <a:xfrm>
            <a:off x="2212521" y="2927756"/>
            <a:ext cx="759467" cy="348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50992E-8001-4796-A852-14605A48AFD7}"/>
              </a:ext>
            </a:extLst>
          </p:cNvPr>
          <p:cNvSpPr/>
          <p:nvPr/>
        </p:nvSpPr>
        <p:spPr>
          <a:xfrm>
            <a:off x="3337389" y="4334915"/>
            <a:ext cx="939334" cy="46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더블클릭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F5904F-5FFE-00DC-3DFC-EC4572582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AB7447-F972-D19E-08D0-1438D392694D}"/>
              </a:ext>
            </a:extLst>
          </p:cNvPr>
          <p:cNvCxnSpPr/>
          <p:nvPr/>
        </p:nvCxnSpPr>
        <p:spPr>
          <a:xfrm flipH="1" flipV="1">
            <a:off x="3152800" y="3275889"/>
            <a:ext cx="1512168" cy="159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46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0950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모든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유일값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버튼을 클릭하면 문 분류체계의 목록을 보여준다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13)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태형동물문인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Bryzon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더블 클릭하여 표현식에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완성된 표현식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 "phylum" =  'Bryozoa'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FD18F-A3F0-4EAD-B7FF-9252A65F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55" y="2504140"/>
            <a:ext cx="5939890" cy="39530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C296B6-C0D8-AAEB-8F19-F6270D035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5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E1E459E7-8C3E-4CAC-AAEC-261E16EC9392}"/>
              </a:ext>
            </a:extLst>
          </p:cNvPr>
          <p:cNvSpPr txBox="1"/>
          <p:nvPr/>
        </p:nvSpPr>
        <p:spPr>
          <a:xfrm>
            <a:off x="675160" y="1709231"/>
            <a:ext cx="85983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8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구글에서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qgis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검색하거나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웹브라우저에서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https://qgis.org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접속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 defTabSz="939824" eaLnBrk="0" fontAlgn="b" hangingPunct="0">
              <a:spcBef>
                <a:spcPct val="30000"/>
              </a:spcBef>
              <a:buAutoNum type="arabicParenR" startAt="2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홈페이지에서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지금 다운로드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클릭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 defTabSz="939824" eaLnBrk="0" fontAlgn="b" hangingPunct="0">
              <a:spcBef>
                <a:spcPct val="30000"/>
              </a:spcBef>
              <a:buAutoNum type="arabicParenR" startAt="2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안정화 버전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교재 기준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3.28)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클릭하여 설치 파일 다운로드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603CE3B-B3D3-4FA3-9A1B-2DF104F37B18}"/>
              </a:ext>
            </a:extLst>
          </p:cNvPr>
          <p:cNvSpPr/>
          <p:nvPr/>
        </p:nvSpPr>
        <p:spPr>
          <a:xfrm>
            <a:off x="200025" y="1083535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QGIS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10B017-F143-40FA-8CF8-E260D460F5C2}"/>
              </a:ext>
            </a:extLst>
          </p:cNvPr>
          <p:cNvGrpSpPr/>
          <p:nvPr/>
        </p:nvGrpSpPr>
        <p:grpSpPr>
          <a:xfrm>
            <a:off x="1563159" y="3068960"/>
            <a:ext cx="6779682" cy="3267247"/>
            <a:chOff x="2118083" y="3042073"/>
            <a:chExt cx="5669834" cy="27323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A797C7-7590-5C3E-FB8E-9AAF5CCB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083" y="3042073"/>
              <a:ext cx="5669834" cy="2732392"/>
            </a:xfrm>
            <a:prstGeom prst="rect">
              <a:avLst/>
            </a:prstGeom>
          </p:spPr>
        </p:pic>
        <p:sp>
          <p:nvSpPr>
            <p:cNvPr id="8" name="모서리가 둥근 직사각형 9">
              <a:extLst>
                <a:ext uri="{FF2B5EF4-FFF2-40B4-BE49-F238E27FC236}">
                  <a16:creationId xmlns:a16="http://schemas.microsoft.com/office/drawing/2014/main" id="{4BBF6C59-F19D-359E-33AB-FB4C0C5FB1B7}"/>
                </a:ext>
              </a:extLst>
            </p:cNvPr>
            <p:cNvSpPr/>
            <p:nvPr/>
          </p:nvSpPr>
          <p:spPr>
            <a:xfrm>
              <a:off x="3314818" y="4149080"/>
              <a:ext cx="3276364" cy="2573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6D37316-7E95-C336-2061-D522CEE35D6F}"/>
              </a:ext>
            </a:extLst>
          </p:cNvPr>
          <p:cNvSpPr/>
          <p:nvPr/>
        </p:nvSpPr>
        <p:spPr>
          <a:xfrm>
            <a:off x="5601072" y="440744"/>
            <a:ext cx="3816871" cy="606638"/>
          </a:xfrm>
          <a:prstGeom prst="wedgeRectCallout">
            <a:avLst>
              <a:gd name="adj1" fmla="val 11024"/>
              <a:gd name="adj2" fmla="val 9617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QGIS </a:t>
            </a:r>
            <a:r>
              <a:rPr lang="ko-KR" altLang="en-US" dirty="0">
                <a:latin typeface="+mn-ea"/>
              </a:rPr>
              <a:t>폴더에 설치 파일이 있습니다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B9C2FE-129C-977A-0031-1A5FB7251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00872" y="6624464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357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A1C40-908E-45CC-B103-FF532AA6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44" y="1844824"/>
            <a:ext cx="6933255" cy="4634701"/>
          </a:xfrm>
          <a:prstGeom prst="rect">
            <a:avLst/>
          </a:prstGeom>
        </p:spPr>
      </p:pic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3498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객체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선택버튼을 클릭하면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선택된 포인트가 노란색으로 반전되고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속성창에는 해당 포인트 목록이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파란색으로 선택된다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1F858E-B8F4-7F1E-9F0D-C118A3BE5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364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93494"/>
            <a:ext cx="94049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15)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레이어창에서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오른쪽 마우스를 클릭한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‘Export-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선택한 객체를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다른 이름으로 저장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포맷을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shapefile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로 두고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파일이름을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‘Bryozoa’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지정하고 확인버튼을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17) 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Bryozoa.Shp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저장된다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C3E5C-3991-47B4-8357-35D94FE8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61" y="2657807"/>
            <a:ext cx="3600847" cy="395730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ED0550-3D68-2301-8F55-AFD03E43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55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속성정보를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파일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(</a:t>
            </a:r>
            <a:r>
              <a:rPr lang="en-US" altLang="ko-KR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shp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csv)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497" y="1487124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18)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레이어창에서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체크 해제한다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19)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아래와 같이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태형동물문인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‘Bryozoa’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레이어가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맵뷰에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보여진다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759B72-5741-4BB0-906A-C747FBB4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2348885"/>
            <a:ext cx="6435302" cy="37906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C4E39-6A4F-DD5F-FDC1-3CD3C251E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088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30" y="0"/>
            <a:ext cx="880744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6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속성정보를 통한 </a:t>
            </a:r>
            <a:r>
              <a:rPr lang="ko-KR" altLang="en-US" sz="16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선택 및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csv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다운로드</a:t>
            </a:r>
            <a:endParaRPr lang="en-US" altLang="ko-KR" sz="16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C723-301D-4A47-ABB3-62F0778FEE5A}"/>
              </a:ext>
            </a:extLst>
          </p:cNvPr>
          <p:cNvSpPr txBox="1"/>
          <p:nvPr/>
        </p:nvSpPr>
        <p:spPr>
          <a:xfrm>
            <a:off x="400502" y="1487121"/>
            <a:ext cx="5617071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레이어에서 오른쪽 마우스를 눌러 팝업창을 띄운다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팝업창에서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속성테이블 열기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누른다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9AE52-14E3-4FEE-BFB7-9A8D3C8D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52" y="2636912"/>
            <a:ext cx="5011495" cy="3070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E9E5A7-3C99-98A2-DE09-2814B7B99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304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</a:pP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속성정보를 통한 </a:t>
            </a:r>
            <a:r>
              <a:rPr lang="ko-KR" altLang="en-US" sz="1600" b="1" dirty="0" err="1">
                <a:solidFill>
                  <a:srgbClr val="404040"/>
                </a:solidFill>
                <a:latin typeface="+mn-ea"/>
              </a:rPr>
              <a:t>종분포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선택 및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csv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다운로드</a:t>
            </a: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428522" y="1483511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표현식으로 객체선택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버튼을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A4DE04-E71B-4B1B-9585-3FC0612C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6" y="2046689"/>
            <a:ext cx="8920407" cy="41772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C4E07C-6A7B-45C3-A4B5-CFD544E4C0F2}"/>
              </a:ext>
            </a:extLst>
          </p:cNvPr>
          <p:cNvSpPr/>
          <p:nvPr/>
        </p:nvSpPr>
        <p:spPr>
          <a:xfrm>
            <a:off x="2020128" y="2718648"/>
            <a:ext cx="28033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9AF39B-8DA3-6F5C-1E24-51D70C356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981E1-4DC9-87D9-AACF-5780EC6B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1402962"/>
            <a:ext cx="483733" cy="4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0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95834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 목록을 선택하고 싶은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"phylum" in ('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Chordata','Bryozoa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입력하고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 이름이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'B'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시작하는 데이터를 선택하고 싶은 경우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표현식에서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"phylum" like 'B%'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입력하고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9214F-9D19-48B5-A0C9-DC9D64CA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02" y="2316170"/>
            <a:ext cx="6973595" cy="42091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E0BA36-4EB3-481E-BA7C-0C65FAFD3466}"/>
              </a:ext>
            </a:extLst>
          </p:cNvPr>
          <p:cNvSpPr/>
          <p:nvPr/>
        </p:nvSpPr>
        <p:spPr>
          <a:xfrm>
            <a:off x="1498090" y="2463712"/>
            <a:ext cx="28033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32BE26-FE3A-F9E4-63AA-8509CDF5B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sp>
        <p:nvSpPr>
          <p:cNvPr id="3" name="직사각형 20">
            <a:extLst>
              <a:ext uri="{FF2B5EF4-FFF2-40B4-BE49-F238E27FC236}">
                <a16:creationId xmlns:a16="http://schemas.microsoft.com/office/drawing/2014/main" id="{2C5353EF-9B27-2335-14C4-8C6CE730C7E6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</a:pP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속성정보를 통한 </a:t>
            </a:r>
            <a:r>
              <a:rPr lang="ko-KR" altLang="en-US" sz="1600" b="1" dirty="0" err="1">
                <a:solidFill>
                  <a:srgbClr val="404040"/>
                </a:solidFill>
                <a:latin typeface="+mn-ea"/>
              </a:rPr>
              <a:t>종분포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선택 및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csv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다운로드</a:t>
            </a: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2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87120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레이어에서 오른쪽 마우스를 클릭한 팝업창에서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‘Export-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선택한 객체를 다른 이름으로 저장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포맷을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csv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변경한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파일이름을 지정하고 확인버튼을 눌러 선택한 객체를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csv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저장한다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이때 선택한 객체만 저장인 것을 확인하여야 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79907B-8362-4681-92C6-C3988AFE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2363926"/>
            <a:ext cx="3672408" cy="406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AC6114-00C7-4E2F-99A3-48DF1A34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00" y="3286566"/>
            <a:ext cx="4388657" cy="14385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76EA3-565F-45BF-B432-B7D332119478}"/>
              </a:ext>
            </a:extLst>
          </p:cNvPr>
          <p:cNvSpPr/>
          <p:nvPr/>
        </p:nvSpPr>
        <p:spPr>
          <a:xfrm>
            <a:off x="5517511" y="3611928"/>
            <a:ext cx="100811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6F177-2726-AD7B-0435-36CAC591C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sp>
        <p:nvSpPr>
          <p:cNvPr id="4" name="직사각형 20">
            <a:extLst>
              <a:ext uri="{FF2B5EF4-FFF2-40B4-BE49-F238E27FC236}">
                <a16:creationId xmlns:a16="http://schemas.microsoft.com/office/drawing/2014/main" id="{0B6F0662-13A5-2559-5267-4D45138B7042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</a:pP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속성정보를 통한 </a:t>
            </a:r>
            <a:r>
              <a:rPr lang="ko-KR" altLang="en-US" sz="1600" b="1" dirty="0" err="1">
                <a:solidFill>
                  <a:srgbClr val="404040"/>
                </a:solidFill>
                <a:latin typeface="+mn-ea"/>
              </a:rPr>
              <a:t>종분포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선택 및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csv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 다운로드</a:t>
            </a: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312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속성에 따른 </a:t>
            </a:r>
            <a:r>
              <a:rPr lang="ko-KR" altLang="en-US" dirty="0" err="1"/>
              <a:t>피쳐</a:t>
            </a:r>
            <a:r>
              <a:rPr lang="ko-KR" altLang="en-US" dirty="0"/>
              <a:t> 선택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저장한 속성정보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.csv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파일 열기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87125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Excel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열고 데이터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텍스트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/CSV 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속성검색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.csv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선택 후 가져오기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속성검색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.csv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팝업창이 뜨면 파일 원본에서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949: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한국어를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65001: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유니코드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(UTF-8)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변경 후 로드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D589F8-B839-47AA-A3CA-85AA0EC5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4" y="2501629"/>
            <a:ext cx="4680520" cy="34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A80299-F9AB-4C81-B601-B493C34E335D}"/>
              </a:ext>
            </a:extLst>
          </p:cNvPr>
          <p:cNvSpPr/>
          <p:nvPr/>
        </p:nvSpPr>
        <p:spPr>
          <a:xfrm>
            <a:off x="438408" y="2766760"/>
            <a:ext cx="216024" cy="396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41F9B9-E5AC-4A58-8437-8048E39CB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29" y="2501629"/>
            <a:ext cx="4540696" cy="3452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A274F3-C7DD-4535-A974-B821AC8A6503}"/>
              </a:ext>
            </a:extLst>
          </p:cNvPr>
          <p:cNvSpPr/>
          <p:nvPr/>
        </p:nvSpPr>
        <p:spPr>
          <a:xfrm>
            <a:off x="5046920" y="2766764"/>
            <a:ext cx="1296144" cy="252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B0316C-818B-2D2B-531D-0AD367336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35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영역 내 포인트 수 집계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8F5D5-ADB9-A397-3AF7-30B3118F3D2D}"/>
              </a:ext>
            </a:extLst>
          </p:cNvPr>
          <p:cNvSpPr txBox="1"/>
          <p:nvPr/>
        </p:nvSpPr>
        <p:spPr>
          <a:xfrm>
            <a:off x="3112752" y="3414409"/>
            <a:ext cx="36804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50800" algn="ctr" defTabSz="939800" eaLnBrk="0" fontAlgn="b" hangingPunct="0">
              <a:spcBef>
                <a:spcPct val="30000"/>
              </a:spcBef>
              <a:defRPr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해구별</a:t>
            </a:r>
            <a:r>
              <a:rPr lang="ko-KR" altLang="en-US" dirty="0"/>
              <a:t> </a:t>
            </a:r>
            <a:r>
              <a:rPr lang="ko-KR" altLang="en-US" dirty="0" err="1"/>
              <a:t>종분포</a:t>
            </a:r>
            <a:r>
              <a:rPr lang="ko-KR" altLang="en-US" dirty="0"/>
              <a:t> 수를 확인할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30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영역 내 포인트 수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95834"/>
            <a:ext cx="94049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1) 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프로젝트를 새로 생성한다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프로젝트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새로 생성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클릭하여 프로젝트를 새로 시작한다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실습자료에서 해구를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geo_zn_sstrnc.shp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실습자료에서 종분포를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geo_mbris_obis_edu_light.gpkg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B0D1F-53B3-444F-BEA2-7270C8F50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4" y="2854022"/>
            <a:ext cx="5328592" cy="36059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D26E20-A0BE-7076-AF8B-7D99E11F8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93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B3BEBE64-F21D-4C41-8F65-6D81D3EEE4BF}"/>
              </a:ext>
            </a:extLst>
          </p:cNvPr>
          <p:cNvSpPr>
            <a:spLocks noGrp="1"/>
          </p:cNvSpPr>
          <p:nvPr/>
        </p:nvSpPr>
        <p:spPr>
          <a:xfrm>
            <a:off x="488504" y="992807"/>
            <a:ext cx="8591098" cy="56732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QGIS – </a:t>
            </a:r>
            <a:r>
              <a:rPr lang="en-US" altLang="ko-KR" dirty="0">
                <a:hlinkClick r:id="rId3"/>
              </a:rPr>
              <a:t>http://qgis.org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b="0" dirty="0"/>
              <a:t>무료</a:t>
            </a:r>
            <a:r>
              <a:rPr lang="en-US" altLang="ko-KR" b="0" dirty="0"/>
              <a:t>, </a:t>
            </a:r>
            <a:r>
              <a:rPr lang="ko-KR" altLang="en-US" b="0" dirty="0"/>
              <a:t>오픈소스 </a:t>
            </a:r>
            <a:r>
              <a:rPr lang="en-US" altLang="ko-KR" b="0" dirty="0"/>
              <a:t>GIS </a:t>
            </a:r>
            <a:r>
              <a:rPr lang="ko-KR" altLang="en-US" b="0" dirty="0"/>
              <a:t>소프트웨어 </a:t>
            </a:r>
            <a:r>
              <a:rPr lang="en-US" altLang="ko-KR" b="0" dirty="0"/>
              <a:t>(QGIS </a:t>
            </a:r>
            <a:r>
              <a:rPr lang="ko-KR" altLang="en-US" b="0" dirty="0"/>
              <a:t>데스크탑이 대표적인 애플리케이션</a:t>
            </a:r>
            <a:r>
              <a:rPr lang="en-US" altLang="ko-KR" b="0" dirty="0"/>
              <a:t>)  </a:t>
            </a:r>
          </a:p>
          <a:p>
            <a:pPr lvl="1"/>
            <a:r>
              <a:rPr lang="ko-KR" altLang="en-US" b="0" dirty="0"/>
              <a:t>공간정보</a:t>
            </a:r>
            <a:r>
              <a:rPr lang="en-US" altLang="ko-KR" b="0" dirty="0"/>
              <a:t>(GIS) </a:t>
            </a:r>
            <a:r>
              <a:rPr lang="ko-KR" altLang="en-US" b="0" dirty="0"/>
              <a:t>데이터 시각화</a:t>
            </a:r>
            <a:r>
              <a:rPr lang="en-US" altLang="ko-KR" b="0" dirty="0"/>
              <a:t>, </a:t>
            </a:r>
            <a:r>
              <a:rPr lang="ko-KR" altLang="en-US" b="0" dirty="0"/>
              <a:t>편집</a:t>
            </a:r>
            <a:r>
              <a:rPr lang="en-US" altLang="ko-KR" b="0" dirty="0"/>
              <a:t>, </a:t>
            </a:r>
            <a:r>
              <a:rPr lang="ko-KR" altLang="en-US" b="0" dirty="0"/>
              <a:t>분석</a:t>
            </a:r>
            <a:endParaRPr lang="en-US" altLang="ko-KR" b="0" dirty="0"/>
          </a:p>
          <a:p>
            <a:pPr lvl="1"/>
            <a:r>
              <a:rPr lang="ko-KR" altLang="en-US" b="0" dirty="0"/>
              <a:t>사용 운영체제</a:t>
            </a:r>
            <a:r>
              <a:rPr lang="en-US" altLang="ko-KR" b="0" dirty="0"/>
              <a:t>: </a:t>
            </a:r>
            <a:r>
              <a:rPr lang="ko-KR" altLang="en-US" b="0" dirty="0"/>
              <a:t>윈도우</a:t>
            </a:r>
            <a:r>
              <a:rPr lang="en-US" altLang="ko-KR" b="0" dirty="0"/>
              <a:t>, Mac OS X, </a:t>
            </a:r>
            <a:r>
              <a:rPr lang="ko-KR" altLang="en-US" b="0" dirty="0"/>
              <a:t>리눅스</a:t>
            </a:r>
            <a:r>
              <a:rPr lang="en-US" altLang="ko-KR" b="0" dirty="0"/>
              <a:t>, BSD, </a:t>
            </a:r>
            <a:r>
              <a:rPr lang="ko-KR" altLang="en-US" b="0" dirty="0"/>
              <a:t>안드로이드 </a:t>
            </a:r>
            <a:endParaRPr lang="en-US" altLang="ko-KR" b="0" dirty="0"/>
          </a:p>
          <a:p>
            <a:pPr lvl="1"/>
            <a:r>
              <a:rPr lang="en-US" altLang="ko-KR" b="0" dirty="0"/>
              <a:t>C++, Python, Qt </a:t>
            </a:r>
            <a:r>
              <a:rPr lang="ko-KR" altLang="en-US" b="0" dirty="0"/>
              <a:t>로써 개발</a:t>
            </a:r>
            <a:endParaRPr lang="en-US" altLang="ko-KR" b="0" dirty="0"/>
          </a:p>
          <a:p>
            <a:pPr lvl="1"/>
            <a:r>
              <a:rPr lang="ko-KR" altLang="en-US" b="0" dirty="0"/>
              <a:t>다양한 플러그인에 의해 기능 확장</a:t>
            </a:r>
            <a:endParaRPr lang="en-US" altLang="ko-KR" b="0" dirty="0"/>
          </a:p>
          <a:p>
            <a:pPr lvl="1"/>
            <a:r>
              <a:rPr lang="ko-KR" altLang="en-US" b="0" dirty="0"/>
              <a:t>타 오픈소스 </a:t>
            </a:r>
            <a:r>
              <a:rPr lang="en-US" altLang="ko-KR" b="0" dirty="0"/>
              <a:t>GIS</a:t>
            </a:r>
            <a:r>
              <a:rPr lang="ko-KR" altLang="en-US" b="0" dirty="0"/>
              <a:t>인 </a:t>
            </a:r>
            <a:r>
              <a:rPr lang="en-US" altLang="ko-KR" b="0" dirty="0" err="1"/>
              <a:t>PostGIS</a:t>
            </a:r>
            <a:r>
              <a:rPr lang="en-US" altLang="ko-KR" b="0" dirty="0"/>
              <a:t>, GRASS, </a:t>
            </a:r>
            <a:r>
              <a:rPr lang="en-US" altLang="ko-KR" b="0" dirty="0" err="1"/>
              <a:t>MapServer</a:t>
            </a:r>
            <a:r>
              <a:rPr lang="en-US" altLang="ko-KR" b="0" dirty="0"/>
              <a:t> </a:t>
            </a:r>
            <a:r>
              <a:rPr lang="ko-KR" altLang="en-US" b="0" dirty="0"/>
              <a:t>등과 용이한 통합</a:t>
            </a:r>
            <a:endParaRPr lang="en-US" altLang="ko-KR" b="0" dirty="0"/>
          </a:p>
          <a:p>
            <a:pPr lvl="1"/>
            <a:endParaRPr lang="en-US" altLang="ko-KR" dirty="0"/>
          </a:p>
          <a:p>
            <a:r>
              <a:rPr lang="ko-KR" altLang="en-US" dirty="0"/>
              <a:t>배경</a:t>
            </a:r>
            <a:endParaRPr lang="en-US" altLang="ko-KR" dirty="0"/>
          </a:p>
          <a:p>
            <a:pPr lvl="1"/>
            <a:r>
              <a:rPr lang="en-US" altLang="ko-KR" b="0" dirty="0"/>
              <a:t>2002. 7. </a:t>
            </a:r>
            <a:r>
              <a:rPr lang="ko-KR" altLang="en-US" b="0" dirty="0"/>
              <a:t>개발 </a:t>
            </a:r>
            <a:r>
              <a:rPr lang="en-US" altLang="ko-KR" b="0" dirty="0"/>
              <a:t>(Gary Sherman), Quantum GIS</a:t>
            </a:r>
            <a:r>
              <a:rPr lang="ko-KR" altLang="en-US" b="0" dirty="0"/>
              <a:t>로 명칭</a:t>
            </a:r>
            <a:endParaRPr lang="en-US" altLang="ko-KR" b="0" dirty="0"/>
          </a:p>
          <a:p>
            <a:pPr lvl="1"/>
            <a:r>
              <a:rPr lang="en-US" altLang="ko-KR" b="0" dirty="0"/>
              <a:t>2009. 1. </a:t>
            </a:r>
            <a:r>
              <a:rPr lang="ko-KR" altLang="en-US" b="0" dirty="0"/>
              <a:t>버전</a:t>
            </a:r>
            <a:r>
              <a:rPr lang="en-US" altLang="ko-KR" b="0" dirty="0"/>
              <a:t> 1.0 </a:t>
            </a:r>
            <a:r>
              <a:rPr lang="ko-KR" altLang="en-US" b="0" dirty="0"/>
              <a:t>출시 </a:t>
            </a:r>
            <a:endParaRPr lang="en-US" altLang="ko-KR" b="0" dirty="0"/>
          </a:p>
          <a:p>
            <a:pPr lvl="1"/>
            <a:r>
              <a:rPr lang="en-US" altLang="ko-KR" b="0" dirty="0"/>
              <a:t>2016. 10. </a:t>
            </a:r>
            <a:r>
              <a:rPr lang="ko-KR" altLang="en-US" b="0" dirty="0"/>
              <a:t>버전</a:t>
            </a:r>
            <a:r>
              <a:rPr lang="en-US" altLang="ko-KR" b="0" dirty="0"/>
              <a:t> 2.18 (Las Palmas) </a:t>
            </a:r>
            <a:r>
              <a:rPr lang="ko-KR" altLang="en-US" b="0" dirty="0"/>
              <a:t>출시</a:t>
            </a:r>
            <a:endParaRPr lang="en-US" altLang="ko-KR" b="0" dirty="0"/>
          </a:p>
          <a:p>
            <a:pPr lvl="1"/>
            <a:r>
              <a:rPr lang="en-US" altLang="ko-KR" b="0" dirty="0"/>
              <a:t>2018. 2. </a:t>
            </a:r>
            <a:r>
              <a:rPr lang="ko-KR" altLang="en-US" b="0" dirty="0"/>
              <a:t>버전 </a:t>
            </a:r>
            <a:r>
              <a:rPr lang="en-US" altLang="ko-KR" b="0" dirty="0"/>
              <a:t>3.0 (Girona) </a:t>
            </a:r>
            <a:r>
              <a:rPr lang="ko-KR" altLang="en-US" b="0" dirty="0"/>
              <a:t>출시 </a:t>
            </a:r>
            <a:endParaRPr lang="en-US" altLang="ko-KR" b="0" dirty="0"/>
          </a:p>
          <a:p>
            <a:pPr lvl="1"/>
            <a:r>
              <a:rPr lang="en-US" altLang="ko-KR" b="0" dirty="0"/>
              <a:t>2018. 10. </a:t>
            </a:r>
            <a:r>
              <a:rPr lang="ko-KR" altLang="en-US" b="0" dirty="0"/>
              <a:t>버전 </a:t>
            </a:r>
            <a:r>
              <a:rPr lang="en-US" altLang="ko-KR" b="0" dirty="0"/>
              <a:t>3.4 (Madeira) </a:t>
            </a:r>
            <a:r>
              <a:rPr lang="ko-KR" altLang="en-US" b="0" dirty="0"/>
              <a:t>출시</a:t>
            </a:r>
            <a:endParaRPr lang="en-US" altLang="ko-KR" b="0" dirty="0"/>
          </a:p>
          <a:p>
            <a:pPr lvl="1"/>
            <a:r>
              <a:rPr lang="ko-KR" altLang="en-US" b="0" dirty="0"/>
              <a:t>자발적 참여</a:t>
            </a:r>
            <a:r>
              <a:rPr lang="en-US" altLang="ko-KR" b="0" dirty="0"/>
              <a:t> </a:t>
            </a:r>
            <a:r>
              <a:rPr lang="ko-KR" altLang="en-US" b="0" dirty="0"/>
              <a:t>개발자에 의해 개발관리가 이루어짐 </a:t>
            </a:r>
            <a:r>
              <a:rPr lang="en-US" altLang="ko-KR" b="0" dirty="0"/>
              <a:t>(</a:t>
            </a:r>
            <a:r>
              <a:rPr lang="ko-KR" altLang="en-US" b="0" dirty="0"/>
              <a:t>소스코드 관리체계</a:t>
            </a:r>
            <a:r>
              <a:rPr lang="en-US" altLang="ko-KR" b="0" dirty="0"/>
              <a:t>: GitHub) </a:t>
            </a:r>
          </a:p>
          <a:p>
            <a:pPr lvl="1"/>
            <a:endParaRPr lang="en-US" altLang="ko-KR" b="0" dirty="0"/>
          </a:p>
          <a:p>
            <a:r>
              <a:rPr lang="ko-KR" altLang="en-US" dirty="0"/>
              <a:t>라이선스</a:t>
            </a:r>
            <a:r>
              <a:rPr lang="en-US" altLang="ko-KR" dirty="0"/>
              <a:t>:  GNU GPL (</a:t>
            </a:r>
            <a:r>
              <a:rPr lang="ko-KR" altLang="en-US" dirty="0"/>
              <a:t>무료</a:t>
            </a:r>
            <a:r>
              <a:rPr lang="en-US" altLang="ko-KR" dirty="0"/>
              <a:t>, </a:t>
            </a:r>
            <a:r>
              <a:rPr lang="ko-KR" altLang="en-US" dirty="0"/>
              <a:t>자유롭게 수정 가능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Long</a:t>
            </a:r>
            <a:r>
              <a:rPr lang="ko-KR" altLang="en-US" dirty="0"/>
              <a:t> </a:t>
            </a:r>
            <a:r>
              <a:rPr lang="en-US" altLang="ko-KR" dirty="0"/>
              <a:t>Term Release (LTR) </a:t>
            </a:r>
          </a:p>
          <a:p>
            <a:pPr lvl="1"/>
            <a:r>
              <a:rPr lang="ko-KR" altLang="en-US" b="0" dirty="0"/>
              <a:t>안정적이며 버그 수정과 기능개선을 지속적으로 보장하는 버전을</a:t>
            </a:r>
            <a:r>
              <a:rPr lang="en-US" altLang="ko-KR" b="0" dirty="0"/>
              <a:t> </a:t>
            </a:r>
            <a:r>
              <a:rPr lang="ko-KR" altLang="en-US" b="0" dirty="0"/>
              <a:t>지칭</a:t>
            </a:r>
            <a:endParaRPr lang="en-US" altLang="ko-KR" b="0" dirty="0"/>
          </a:p>
          <a:p>
            <a:pPr lvl="1"/>
            <a:r>
              <a:rPr lang="ko-KR" altLang="en-US" b="0" dirty="0"/>
              <a:t>버전 </a:t>
            </a:r>
            <a:r>
              <a:rPr lang="en-US" altLang="ko-KR" b="0" dirty="0"/>
              <a:t>3.28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가장 최근 </a:t>
            </a:r>
            <a:r>
              <a:rPr lang="en-US" altLang="ko-KR" b="0" dirty="0"/>
              <a:t>LTR)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B7F661-23C7-498A-BC60-BC0F53331D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7473280" y="1196752"/>
            <a:ext cx="1364797" cy="4946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26371B-62BF-DB73-4F76-D4ACAE880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597352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영역 내 포인트 수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87125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벡터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분석도구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폴리곤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내부에 있는 포인트 개수 구하기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6D59D-61DB-4CF6-9961-3975CD28D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27" r="1248"/>
          <a:stretch/>
        </p:blipFill>
        <p:spPr>
          <a:xfrm>
            <a:off x="1555337" y="2003393"/>
            <a:ext cx="6795326" cy="37829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58F2E6-9C26-47CD-1750-086FB59FB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98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영역 내 포인트 수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95833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‘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개수구하기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아래와 같이 입력한다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폴리곤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소해구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geo_znsstrnc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),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포인트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642A2-7132-48D2-9D6C-AC8ECEA1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86" y="2276872"/>
            <a:ext cx="6190828" cy="419701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50D42B-D3A8-ABBB-268C-BD4834195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077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영역 내 포인트 수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87124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실행을 하면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(NUMPOINTS)’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라는 임시 레이어가 만들어 진다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 테이블을 열어 보면 아래와 같이 해구별로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개수가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count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되어 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0B6CE-0B38-4AFC-A397-680A9B0B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7" y="2276872"/>
            <a:ext cx="8794626" cy="42392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DE2BA3-7EB7-EB66-0C47-661B596D5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5B7C6D-D8EA-0327-27C0-80F179D5D3DA}"/>
              </a:ext>
            </a:extLst>
          </p:cNvPr>
          <p:cNvSpPr/>
          <p:nvPr/>
        </p:nvSpPr>
        <p:spPr>
          <a:xfrm>
            <a:off x="8359407" y="2780928"/>
            <a:ext cx="990906" cy="3600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5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9.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단계 구분도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7AEE3-A679-796D-3B2E-1EF7C94FE970}"/>
              </a:ext>
            </a:extLst>
          </p:cNvPr>
          <p:cNvSpPr txBox="1"/>
          <p:nvPr/>
        </p:nvSpPr>
        <p:spPr>
          <a:xfrm>
            <a:off x="1067605" y="3440594"/>
            <a:ext cx="77938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해구별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수를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해구별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색상의 차이로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시각화하여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직관적으로 이해할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489199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9. </a:t>
            </a:r>
            <a:r>
              <a:rPr lang="ko-KR" altLang="en-US" dirty="0"/>
              <a:t>단계 구분도 시각화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개수 단계 구분 시각화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87125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1) 8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단원의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해구별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포인트 수 집계 결과가 표출된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맵뷰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화면은 다음과 같다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B69D3-CFB8-45D5-A545-C3EF1BFE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1883336"/>
            <a:ext cx="4820403" cy="3114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0F5F7-4E20-4920-BA5F-49CD390FD5A6}"/>
              </a:ext>
            </a:extLst>
          </p:cNvPr>
          <p:cNvSpPr txBox="1"/>
          <p:nvPr/>
        </p:nvSpPr>
        <p:spPr>
          <a:xfrm>
            <a:off x="409638" y="5301212"/>
            <a:ext cx="6760058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레이어에서 오른쪽 마우스를 클릭한 후 팝업창에서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93055-A92D-4B20-8D6B-D80E75436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231" r="45410"/>
          <a:stretch/>
        </p:blipFill>
        <p:spPr>
          <a:xfrm>
            <a:off x="6335295" y="3830531"/>
            <a:ext cx="2673072" cy="258824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5F485-A8A7-FEF6-3334-587B0ED969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30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9. </a:t>
            </a:r>
            <a:r>
              <a:rPr lang="ko-KR" altLang="en-US" dirty="0"/>
              <a:t>단계 구분도 시각화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개수 단계 구분 시각화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0E15-20CC-4865-8B60-1ACEB124F12B}"/>
              </a:ext>
            </a:extLst>
          </p:cNvPr>
          <p:cNvSpPr txBox="1"/>
          <p:nvPr/>
        </p:nvSpPr>
        <p:spPr>
          <a:xfrm>
            <a:off x="396752" y="1493497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심볼 탭에서 분류를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단계구분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으로 변경하고 값은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‘NUMPOINTS’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컬럼을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값은 숫자이어야 선택이 가능한다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모드를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내추럴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브레이크로 선택하고 분류를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단계로 변경한다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95A7C-8DFB-49D4-8004-CAFF0A8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12" y="2492896"/>
            <a:ext cx="6521624" cy="40923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F4366-C6FC-478A-843C-6F0FE6BB6554}"/>
              </a:ext>
            </a:extLst>
          </p:cNvPr>
          <p:cNvSpPr/>
          <p:nvPr/>
        </p:nvSpPr>
        <p:spPr>
          <a:xfrm>
            <a:off x="2783033" y="2751025"/>
            <a:ext cx="100811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DB9B7-A3EA-4904-BB5E-9461AA09C73E}"/>
              </a:ext>
            </a:extLst>
          </p:cNvPr>
          <p:cNvSpPr/>
          <p:nvPr/>
        </p:nvSpPr>
        <p:spPr>
          <a:xfrm>
            <a:off x="7535560" y="5805685"/>
            <a:ext cx="93610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18BC0-310F-43FA-9739-1EDEE2C853C4}"/>
              </a:ext>
            </a:extLst>
          </p:cNvPr>
          <p:cNvSpPr/>
          <p:nvPr/>
        </p:nvSpPr>
        <p:spPr>
          <a:xfrm>
            <a:off x="2711025" y="5799425"/>
            <a:ext cx="119303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6B7F68-257F-AD78-57D9-82A1E94B14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520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9. </a:t>
            </a:r>
            <a:r>
              <a:rPr lang="ko-KR" altLang="en-US" dirty="0"/>
              <a:t>단계 구분도 시각화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해구별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개수 단계 구분 시각화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B8BF4-F475-4ED1-A69B-31B1A608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36" y="2455089"/>
            <a:ext cx="5818928" cy="3806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95833"/>
            <a:ext cx="9404920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개수 이외에 레이어는 레이어 창에서 체크 해제한다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2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단원 배경지도에서 등록했던 배경지도를 추가하고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 순서를 조정하여 본다 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원하는 레이어를 마우스 클릭한 상태로 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아래로 움직여서 순서를 조정하면 됩니다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3AB0DF-4FD6-B7CB-B7FD-9B1014C77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717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9. </a:t>
            </a:r>
            <a:r>
              <a:rPr lang="ko-KR" altLang="en-US" dirty="0"/>
              <a:t>단계 구분도 시각화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단계 구분 방식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8" name="Picture 2" descr="equal interval에 대한 이미지 검색결과">
            <a:extLst>
              <a:ext uri="{FF2B5EF4-FFF2-40B4-BE49-F238E27FC236}">
                <a16:creationId xmlns:a16="http://schemas.microsoft.com/office/drawing/2014/main" id="{9C7C17E8-7CA9-4FDE-B5C3-780B1E67A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592" r="4374" b="72634"/>
          <a:stretch/>
        </p:blipFill>
        <p:spPr bwMode="auto">
          <a:xfrm>
            <a:off x="5151944" y="3598305"/>
            <a:ext cx="3830446" cy="8816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qual interval에 대한 이미지 검색결과">
            <a:extLst>
              <a:ext uri="{FF2B5EF4-FFF2-40B4-BE49-F238E27FC236}">
                <a16:creationId xmlns:a16="http://schemas.microsoft.com/office/drawing/2014/main" id="{D48A7123-884D-4EFE-AEFC-2C4F0EB5E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30332" r="4374" b="49291"/>
          <a:stretch/>
        </p:blipFill>
        <p:spPr bwMode="auto">
          <a:xfrm>
            <a:off x="5155003" y="2444584"/>
            <a:ext cx="3830445" cy="90856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qual interval에 대한 이미지 검색결과">
            <a:extLst>
              <a:ext uri="{FF2B5EF4-FFF2-40B4-BE49-F238E27FC236}">
                <a16:creationId xmlns:a16="http://schemas.microsoft.com/office/drawing/2014/main" id="{F1D6DD19-1D97-4CBA-9FED-ED0574AC6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4307" r="4374" b="5181"/>
          <a:stretch/>
        </p:blipFill>
        <p:spPr bwMode="auto">
          <a:xfrm>
            <a:off x="5151948" y="4725144"/>
            <a:ext cx="3830445" cy="9145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qual interval에 대한 이미지 검색결과">
            <a:extLst>
              <a:ext uri="{FF2B5EF4-FFF2-40B4-BE49-F238E27FC236}">
                <a16:creationId xmlns:a16="http://schemas.microsoft.com/office/drawing/2014/main" id="{FDF6E2F8-841A-40C6-9E24-0FDCFD3CB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51864" r="4374" b="27263"/>
          <a:stretch/>
        </p:blipFill>
        <p:spPr bwMode="auto">
          <a:xfrm>
            <a:off x="5155003" y="1268760"/>
            <a:ext cx="3830445" cy="9306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E01CF144-EF28-432C-BE79-7AC26067B7B7}"/>
              </a:ext>
            </a:extLst>
          </p:cNvPr>
          <p:cNvSpPr txBox="1">
            <a:spLocks/>
          </p:cNvSpPr>
          <p:nvPr/>
        </p:nvSpPr>
        <p:spPr>
          <a:xfrm>
            <a:off x="544960" y="1556797"/>
            <a:ext cx="4224830" cy="5058321"/>
          </a:xfrm>
          <a:prstGeom prst="rect">
            <a:avLst/>
          </a:prstGeom>
        </p:spPr>
        <p:txBody>
          <a:bodyPr>
            <a:normAutofit/>
          </a:bodyPr>
          <a:lstStyle>
            <a:lvl1pPr marL="1651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00" indent="-1143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00" indent="-1524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00" indent="-127000" algn="l" defTabSz="939800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9" indent="-355609">
              <a:spcBef>
                <a:spcPts val="0"/>
              </a:spcBef>
              <a:spcAft>
                <a:spcPts val="700"/>
              </a:spcAft>
            </a:pPr>
            <a:r>
              <a:rPr kumimoji="0" lang="en-US" altLang="ko-KR" dirty="0"/>
              <a:t>Equal Interval (</a:t>
            </a:r>
            <a:r>
              <a:rPr kumimoji="0" lang="ko-KR" altLang="en-US" dirty="0" err="1"/>
              <a:t>등간격</a:t>
            </a:r>
            <a:r>
              <a:rPr kumimoji="0" lang="en-US" altLang="ko-KR" dirty="0"/>
              <a:t>)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동일한 간격으로 등급을 구분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endParaRPr kumimoji="0" lang="ko-KR" altLang="en-US" dirty="0"/>
          </a:p>
          <a:p>
            <a:pPr marL="355609" indent="-355609">
              <a:spcBef>
                <a:spcPts val="0"/>
              </a:spcBef>
              <a:spcAft>
                <a:spcPts val="700"/>
              </a:spcAft>
            </a:pPr>
            <a:r>
              <a:rPr kumimoji="0" lang="en-US" altLang="ko-KR" dirty="0"/>
              <a:t>Quantiles (</a:t>
            </a:r>
            <a:r>
              <a:rPr kumimoji="0" lang="ko-KR" altLang="en-US" dirty="0" err="1"/>
              <a:t>등도수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분위수</a:t>
            </a:r>
            <a:r>
              <a:rPr kumimoji="0" lang="en-US" altLang="ko-KR" dirty="0"/>
              <a:t>)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각 등급마다 동일한 개수를 가지도록 분류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endParaRPr kumimoji="0" lang="ko-KR" altLang="en-US" dirty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kumimoji="0" lang="en-US" altLang="ko-KR" dirty="0"/>
              <a:t>Natural Breaks (Jenks </a:t>
            </a:r>
            <a:r>
              <a:rPr kumimoji="0" lang="ko-KR" altLang="en-US" dirty="0"/>
              <a:t>자연구분</a:t>
            </a:r>
            <a:r>
              <a:rPr kumimoji="0" lang="en-US" altLang="ko-KR" dirty="0"/>
              <a:t>)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값의 변화가 크게 발생하는 지점을 뽑아 분기점으로 사용하는 분류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등급 내 분산은 최소화</a:t>
            </a:r>
            <a:r>
              <a:rPr kumimoji="0" lang="en-US" altLang="ko-KR" dirty="0"/>
              <a:t>, </a:t>
            </a:r>
            <a:r>
              <a:rPr kumimoji="0" lang="ko-KR" altLang="en-US" dirty="0"/>
              <a:t>등급 간 분산은 최대화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endParaRPr kumimoji="0" lang="ko-KR" altLang="en-US" dirty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kumimoji="0" lang="en-US" altLang="ko-KR" dirty="0"/>
              <a:t>Standard Deviation (</a:t>
            </a:r>
            <a:r>
              <a:rPr kumimoji="0" lang="ko-KR" altLang="en-US" dirty="0"/>
              <a:t>표준편차</a:t>
            </a:r>
            <a:r>
              <a:rPr kumimoji="0" lang="en-US" altLang="ko-KR" dirty="0"/>
              <a:t>)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평균값을 중심으로 떨어진 간격으로써 분포를 분류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endParaRPr kumimoji="0" lang="ko-KR" altLang="en-US" dirty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kumimoji="0" lang="en-US" altLang="ko-KR" dirty="0"/>
              <a:t>Pretty Breaks (</a:t>
            </a:r>
            <a:r>
              <a:rPr kumimoji="0" lang="ko-KR" altLang="en-US" dirty="0" err="1"/>
              <a:t>프리티</a:t>
            </a:r>
            <a:r>
              <a:rPr kumimoji="0" lang="ko-KR" altLang="en-US" dirty="0"/>
              <a:t> 브레이크</a:t>
            </a:r>
            <a:r>
              <a:rPr kumimoji="0" lang="en-US" altLang="ko-KR" dirty="0"/>
              <a:t>)</a:t>
            </a:r>
          </a:p>
          <a:p>
            <a:pPr marL="355609" lvl="1" indent="0">
              <a:spcBef>
                <a:spcPts val="0"/>
              </a:spcBef>
              <a:spcAft>
                <a:spcPts val="700"/>
              </a:spcAft>
              <a:buNone/>
            </a:pPr>
            <a:r>
              <a:rPr kumimoji="0" lang="ko-KR" altLang="en-US" dirty="0"/>
              <a:t>동일한 간격이면서 이해하기 쉬운 숫자 단위를 사용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05DB30-6DFF-546B-5A5A-E78813860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46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1066800" y="1916832"/>
            <a:ext cx="7772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위치에 따른 속성 결합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08D1D-106E-A394-E315-42480A23C28C}"/>
              </a:ext>
            </a:extLst>
          </p:cNvPr>
          <p:cNvSpPr txBox="1"/>
          <p:nvPr/>
        </p:nvSpPr>
        <p:spPr>
          <a:xfrm>
            <a:off x="2346007" y="3440594"/>
            <a:ext cx="52370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공간적인 관계를 통해 두 데이터를 연결시킬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972614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10. </a:t>
            </a:r>
            <a:r>
              <a:rPr lang="ko-KR" altLang="en-US" dirty="0"/>
              <a:t>위치에 따른 속성 결합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포인트에 해양생물해역명 추가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87124"/>
            <a:ext cx="94049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1) QGIS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새로 시작하기 위해 상단 메뉴에서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프로젝트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새로생성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XYZ Tiles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또는 배경지도 플러그인을 이용하여 적정한 배경지도를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해양생물해역을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 [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it-IT" altLang="ko-KR" sz="1600" dirty="0">
                <a:solidFill>
                  <a:srgbClr val="000000"/>
                </a:solidFill>
                <a:latin typeface="+mn-ea"/>
                <a:ea typeface="+mn-ea"/>
              </a:rPr>
              <a:t>geo_zn_ocn_lvb_sarea.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종분포를 레이어로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it-IT" altLang="ko-KR" sz="1600" dirty="0">
                <a:solidFill>
                  <a:srgbClr val="000000"/>
                </a:solidFill>
                <a:latin typeface="+mn-ea"/>
                <a:ea typeface="+mn-ea"/>
              </a:rPr>
              <a:t>geo_zn_ocn_lvb_sarea.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8347CE-2A29-4FAF-9287-5A5C8742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16" y="2924944"/>
            <a:ext cx="7634768" cy="34563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70D1E-5FF4-A4F8-E2CD-12491C4EE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37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A5A7EB-7008-82EE-B6A8-DAB64A6B5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2CE74-F62B-3C96-8FA1-77876AAF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0B00874-4DF5-0E47-9026-25EE73049D4F}"/>
              </a:ext>
            </a:extLst>
          </p:cNvPr>
          <p:cNvSpPr txBox="1">
            <a:spLocks/>
          </p:cNvSpPr>
          <p:nvPr/>
        </p:nvSpPr>
        <p:spPr>
          <a:xfrm>
            <a:off x="703081" y="1005164"/>
            <a:ext cx="44048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354965" algn="l"/>
                <a:tab pos="355600" algn="l"/>
              </a:tabLst>
              <a:defRPr sz="1800" b="1" spc="-5">
                <a:latin typeface="Malgun Gothic"/>
                <a:cs typeface="Malgun Gothic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설치 후 시작 프로그램 구성 결과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40041A7D-3878-5904-9B00-D8062A410193}"/>
              </a:ext>
            </a:extLst>
          </p:cNvPr>
          <p:cNvGrpSpPr/>
          <p:nvPr/>
        </p:nvGrpSpPr>
        <p:grpSpPr>
          <a:xfrm>
            <a:off x="833385" y="1432470"/>
            <a:ext cx="4563110" cy="4939665"/>
            <a:chOff x="374904" y="1444752"/>
            <a:chExt cx="4563110" cy="493966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922526B-15CB-E11B-67D3-1E75190BD7F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4" y="1444752"/>
              <a:ext cx="3732276" cy="3566160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EA72423-E358-7DD2-BDC6-4DC2CF6B7E5B}"/>
                </a:ext>
              </a:extLst>
            </p:cNvPr>
            <p:cNvSpPr/>
            <p:nvPr/>
          </p:nvSpPr>
          <p:spPr>
            <a:xfrm>
              <a:off x="2695956" y="2124455"/>
              <a:ext cx="2052320" cy="2103120"/>
            </a:xfrm>
            <a:custGeom>
              <a:avLst/>
              <a:gdLst/>
              <a:ahLst/>
              <a:cxnLst/>
              <a:rect l="l" t="t" r="r" b="b"/>
              <a:pathLst>
                <a:path w="2052320" h="2103120">
                  <a:moveTo>
                    <a:pt x="2052193" y="2065020"/>
                  </a:moveTo>
                  <a:lnTo>
                    <a:pt x="2039493" y="2058670"/>
                  </a:lnTo>
                  <a:lnTo>
                    <a:pt x="1975993" y="2026920"/>
                  </a:lnTo>
                  <a:lnTo>
                    <a:pt x="1975993" y="2058670"/>
                  </a:lnTo>
                  <a:lnTo>
                    <a:pt x="0" y="2058670"/>
                  </a:lnTo>
                  <a:lnTo>
                    <a:pt x="0" y="2071370"/>
                  </a:lnTo>
                  <a:lnTo>
                    <a:pt x="1975993" y="2071370"/>
                  </a:lnTo>
                  <a:lnTo>
                    <a:pt x="1975993" y="2103120"/>
                  </a:lnTo>
                  <a:lnTo>
                    <a:pt x="2039493" y="2071370"/>
                  </a:lnTo>
                  <a:lnTo>
                    <a:pt x="2052193" y="2065020"/>
                  </a:lnTo>
                  <a:close/>
                </a:path>
                <a:path w="2052320" h="2103120">
                  <a:moveTo>
                    <a:pt x="2052193" y="542544"/>
                  </a:moveTo>
                  <a:lnTo>
                    <a:pt x="2039493" y="536194"/>
                  </a:lnTo>
                  <a:lnTo>
                    <a:pt x="1975993" y="504444"/>
                  </a:lnTo>
                  <a:lnTo>
                    <a:pt x="1975993" y="536194"/>
                  </a:lnTo>
                  <a:lnTo>
                    <a:pt x="0" y="536194"/>
                  </a:lnTo>
                  <a:lnTo>
                    <a:pt x="0" y="548894"/>
                  </a:lnTo>
                  <a:lnTo>
                    <a:pt x="1975993" y="548894"/>
                  </a:lnTo>
                  <a:lnTo>
                    <a:pt x="1975993" y="580644"/>
                  </a:lnTo>
                  <a:lnTo>
                    <a:pt x="2039493" y="548894"/>
                  </a:lnTo>
                  <a:lnTo>
                    <a:pt x="2052193" y="542544"/>
                  </a:lnTo>
                  <a:close/>
                </a:path>
                <a:path w="2052320" h="2103120">
                  <a:moveTo>
                    <a:pt x="2052193" y="38100"/>
                  </a:moveTo>
                  <a:lnTo>
                    <a:pt x="2039493" y="31750"/>
                  </a:lnTo>
                  <a:lnTo>
                    <a:pt x="1975993" y="0"/>
                  </a:lnTo>
                  <a:lnTo>
                    <a:pt x="1975993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975993" y="44450"/>
                  </a:lnTo>
                  <a:lnTo>
                    <a:pt x="1975993" y="76200"/>
                  </a:lnTo>
                  <a:lnTo>
                    <a:pt x="2039493" y="44450"/>
                  </a:lnTo>
                  <a:lnTo>
                    <a:pt x="2052193" y="3810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516849D-7D68-E833-DDCC-26A2D358C4BF}"/>
                </a:ext>
              </a:extLst>
            </p:cNvPr>
            <p:cNvSpPr/>
            <p:nvPr/>
          </p:nvSpPr>
          <p:spPr>
            <a:xfrm>
              <a:off x="503682" y="2946654"/>
              <a:ext cx="2973705" cy="483234"/>
            </a:xfrm>
            <a:custGeom>
              <a:avLst/>
              <a:gdLst/>
              <a:ahLst/>
              <a:cxnLst/>
              <a:rect l="l" t="t" r="r" b="b"/>
              <a:pathLst>
                <a:path w="2973704" h="483235">
                  <a:moveTo>
                    <a:pt x="0" y="80518"/>
                  </a:moveTo>
                  <a:lnTo>
                    <a:pt x="6328" y="49184"/>
                  </a:lnTo>
                  <a:lnTo>
                    <a:pt x="23585" y="23590"/>
                  </a:lnTo>
                  <a:lnTo>
                    <a:pt x="49179" y="6330"/>
                  </a:lnTo>
                  <a:lnTo>
                    <a:pt x="80518" y="0"/>
                  </a:lnTo>
                  <a:lnTo>
                    <a:pt x="2892806" y="0"/>
                  </a:lnTo>
                  <a:lnTo>
                    <a:pt x="2924139" y="6330"/>
                  </a:lnTo>
                  <a:lnTo>
                    <a:pt x="2949733" y="23590"/>
                  </a:lnTo>
                  <a:lnTo>
                    <a:pt x="2966993" y="49184"/>
                  </a:lnTo>
                  <a:lnTo>
                    <a:pt x="2973323" y="80518"/>
                  </a:lnTo>
                  <a:lnTo>
                    <a:pt x="2973323" y="402590"/>
                  </a:lnTo>
                  <a:lnTo>
                    <a:pt x="2966993" y="433923"/>
                  </a:lnTo>
                  <a:lnTo>
                    <a:pt x="2949733" y="459517"/>
                  </a:lnTo>
                  <a:lnTo>
                    <a:pt x="2924139" y="476777"/>
                  </a:lnTo>
                  <a:lnTo>
                    <a:pt x="2892806" y="483108"/>
                  </a:lnTo>
                  <a:lnTo>
                    <a:pt x="80518" y="483108"/>
                  </a:lnTo>
                  <a:lnTo>
                    <a:pt x="49179" y="476777"/>
                  </a:lnTo>
                  <a:lnTo>
                    <a:pt x="23585" y="459517"/>
                  </a:lnTo>
                  <a:lnTo>
                    <a:pt x="6328" y="433923"/>
                  </a:lnTo>
                  <a:lnTo>
                    <a:pt x="0" y="402590"/>
                  </a:lnTo>
                  <a:lnTo>
                    <a:pt x="0" y="80518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ACA5C28-60F5-6A94-4CD6-A2CC92453603}"/>
                </a:ext>
              </a:extLst>
            </p:cNvPr>
            <p:cNvSpPr/>
            <p:nvPr/>
          </p:nvSpPr>
          <p:spPr>
            <a:xfrm>
              <a:off x="4715256" y="5010911"/>
              <a:ext cx="216535" cy="1367155"/>
            </a:xfrm>
            <a:custGeom>
              <a:avLst/>
              <a:gdLst/>
              <a:ahLst/>
              <a:cxnLst/>
              <a:rect l="l" t="t" r="r" b="b"/>
              <a:pathLst>
                <a:path w="216535" h="1367154">
                  <a:moveTo>
                    <a:pt x="216408" y="1367028"/>
                  </a:moveTo>
                  <a:lnTo>
                    <a:pt x="174265" y="1361410"/>
                  </a:lnTo>
                  <a:lnTo>
                    <a:pt x="139874" y="1346093"/>
                  </a:lnTo>
                  <a:lnTo>
                    <a:pt x="116699" y="1323377"/>
                  </a:lnTo>
                  <a:lnTo>
                    <a:pt x="108204" y="1295565"/>
                  </a:lnTo>
                  <a:lnTo>
                    <a:pt x="108204" y="708761"/>
                  </a:lnTo>
                  <a:lnTo>
                    <a:pt x="99708" y="680943"/>
                  </a:lnTo>
                  <a:lnTo>
                    <a:pt x="76533" y="658228"/>
                  </a:lnTo>
                  <a:lnTo>
                    <a:pt x="42142" y="642914"/>
                  </a:lnTo>
                  <a:lnTo>
                    <a:pt x="0" y="637298"/>
                  </a:lnTo>
                  <a:lnTo>
                    <a:pt x="42142" y="631680"/>
                  </a:lnTo>
                  <a:lnTo>
                    <a:pt x="76533" y="616357"/>
                  </a:lnTo>
                  <a:lnTo>
                    <a:pt x="99708" y="593627"/>
                  </a:lnTo>
                  <a:lnTo>
                    <a:pt x="108204" y="565785"/>
                  </a:lnTo>
                  <a:lnTo>
                    <a:pt x="108204" y="71500"/>
                  </a:lnTo>
                  <a:lnTo>
                    <a:pt x="116699" y="43666"/>
                  </a:lnTo>
                  <a:lnTo>
                    <a:pt x="139874" y="20939"/>
                  </a:lnTo>
                  <a:lnTo>
                    <a:pt x="174265" y="5617"/>
                  </a:lnTo>
                  <a:lnTo>
                    <a:pt x="216408" y="0"/>
                  </a:lnTo>
                </a:path>
              </a:pathLst>
            </a:custGeom>
            <a:ln w="12192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BA520756-4716-2EB0-534C-44AA1F3CCE6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580" y="5263896"/>
              <a:ext cx="705612" cy="762000"/>
            </a:xfrm>
            <a:prstGeom prst="rect">
              <a:avLst/>
            </a:prstGeom>
          </p:spPr>
        </p:pic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84FE6BA7-68FE-3160-648C-DE85E4D22288}"/>
              </a:ext>
            </a:extLst>
          </p:cNvPr>
          <p:cNvSpPr txBox="1"/>
          <p:nvPr/>
        </p:nvSpPr>
        <p:spPr>
          <a:xfrm>
            <a:off x="5500253" y="2043085"/>
            <a:ext cx="2416175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7535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G</a:t>
            </a:r>
            <a:r>
              <a:rPr sz="1200" b="1" spc="-5" dirty="0">
                <a:solidFill>
                  <a:srgbClr val="333333"/>
                </a:solidFill>
                <a:latin typeface="Malgun Gothic"/>
                <a:cs typeface="Malgun Gothic"/>
              </a:rPr>
              <a:t>eographic </a:t>
            </a:r>
            <a:r>
              <a:rPr sz="12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R</a:t>
            </a:r>
            <a:r>
              <a:rPr sz="1200" b="1" spc="-10" dirty="0">
                <a:solidFill>
                  <a:srgbClr val="333333"/>
                </a:solidFill>
                <a:latin typeface="Malgun Gothic"/>
                <a:cs typeface="Malgun Gothic"/>
              </a:rPr>
              <a:t>esources </a:t>
            </a:r>
            <a:r>
              <a:rPr sz="1200" b="1" spc="-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A</a:t>
            </a:r>
            <a:r>
              <a:rPr sz="1200" b="1" spc="-5" dirty="0">
                <a:solidFill>
                  <a:srgbClr val="333333"/>
                </a:solidFill>
                <a:latin typeface="Malgun Gothic"/>
                <a:cs typeface="Malgun Gothic"/>
              </a:rPr>
              <a:t>nalysis</a:t>
            </a:r>
            <a:r>
              <a:rPr sz="1200" b="1" spc="-3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sz="12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S</a:t>
            </a:r>
            <a:r>
              <a:rPr sz="1200" b="1" dirty="0">
                <a:solidFill>
                  <a:srgbClr val="333333"/>
                </a:solidFill>
                <a:latin typeface="Malgun Gothic"/>
                <a:cs typeface="Malgun Gothic"/>
              </a:rPr>
              <a:t>upport</a:t>
            </a:r>
            <a:r>
              <a:rPr sz="1200" b="1" spc="-4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sz="12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S</a:t>
            </a:r>
            <a:r>
              <a:rPr sz="1200" b="1" spc="-10" dirty="0">
                <a:solidFill>
                  <a:srgbClr val="333333"/>
                </a:solidFill>
                <a:latin typeface="Malgun Gothic"/>
                <a:cs typeface="Malgun Gothic"/>
              </a:rPr>
              <a:t>ystem</a:t>
            </a:r>
            <a:endParaRPr sz="1200">
              <a:latin typeface="Malgun Gothic"/>
              <a:cs typeface="Malgun Gothic"/>
            </a:endParaRPr>
          </a:p>
          <a:p>
            <a:pPr marL="15875" marR="5080">
              <a:lnSpc>
                <a:spcPct val="100000"/>
              </a:lnSpc>
              <a:spcBef>
                <a:spcPts val="1300"/>
              </a:spcBef>
            </a:pPr>
            <a:r>
              <a:rPr sz="1200" b="1" dirty="0">
                <a:latin typeface="Malgun Gothic"/>
                <a:cs typeface="Malgun Gothic"/>
              </a:rPr>
              <a:t>오픈소스</a:t>
            </a:r>
            <a:r>
              <a:rPr sz="1200" b="1" spc="-40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GIS</a:t>
            </a:r>
            <a:r>
              <a:rPr sz="1200" b="1" spc="-3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프로젝트에</a:t>
            </a:r>
            <a:r>
              <a:rPr sz="1200" b="1" spc="-2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사용하는 </a:t>
            </a:r>
            <a:r>
              <a:rPr sz="1200" b="1" spc="-40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윈도우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활용</a:t>
            </a:r>
            <a:r>
              <a:rPr sz="1200" b="1" spc="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쉘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C9FEC69-467A-5A44-0493-4D8ADEA6BF47}"/>
              </a:ext>
            </a:extLst>
          </p:cNvPr>
          <p:cNvSpPr txBox="1"/>
          <p:nvPr/>
        </p:nvSpPr>
        <p:spPr>
          <a:xfrm>
            <a:off x="5351536" y="4059972"/>
            <a:ext cx="3333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S</a:t>
            </a:r>
            <a:r>
              <a:rPr sz="1200" b="1" spc="-10" dirty="0">
                <a:latin typeface="Malgun Gothic"/>
                <a:cs typeface="Malgun Gothic"/>
              </a:rPr>
              <a:t>ystem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for</a:t>
            </a:r>
            <a:r>
              <a:rPr sz="1200" b="1" dirty="0">
                <a:latin typeface="Malgun Gothic"/>
                <a:cs typeface="Malgun Gothic"/>
              </a:rPr>
              <a:t> </a:t>
            </a: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A</a:t>
            </a:r>
            <a:r>
              <a:rPr sz="1200" b="1" spc="-5" dirty="0">
                <a:latin typeface="Malgun Gothic"/>
                <a:cs typeface="Malgun Gothic"/>
              </a:rPr>
              <a:t>utomated</a:t>
            </a:r>
            <a:r>
              <a:rPr sz="1200" b="1" spc="5" dirty="0">
                <a:latin typeface="Malgun Gothic"/>
                <a:cs typeface="Malgun Gothic"/>
              </a:rPr>
              <a:t> </a:t>
            </a: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G</a:t>
            </a:r>
            <a:r>
              <a:rPr sz="1200" b="1" spc="-5" dirty="0">
                <a:latin typeface="Malgun Gothic"/>
                <a:cs typeface="Malgun Gothic"/>
              </a:rPr>
              <a:t>eoscientific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</a:rPr>
              <a:t>A</a:t>
            </a:r>
            <a:r>
              <a:rPr sz="1200" b="1" spc="-5" dirty="0">
                <a:latin typeface="Malgun Gothic"/>
                <a:cs typeface="Malgun Gothic"/>
              </a:rPr>
              <a:t>nalyses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DE4FE9A-C18F-3C1D-E139-E05C8EF1E3CC}"/>
              </a:ext>
            </a:extLst>
          </p:cNvPr>
          <p:cNvSpPr txBox="1"/>
          <p:nvPr/>
        </p:nvSpPr>
        <p:spPr>
          <a:xfrm>
            <a:off x="704556" y="5508662"/>
            <a:ext cx="2816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Malgun Gothic"/>
                <a:cs typeface="Malgun Gothic"/>
              </a:rPr>
              <a:t>설치후</a:t>
            </a:r>
            <a:r>
              <a:rPr sz="1800" b="1" spc="-3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바탕화면</a:t>
            </a:r>
            <a:r>
              <a:rPr sz="1800" b="1" spc="-30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아이콘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5" name="object 14">
            <a:extLst>
              <a:ext uri="{FF2B5EF4-FFF2-40B4-BE49-F238E27FC236}">
                <a16:creationId xmlns:a16="http://schemas.microsoft.com/office/drawing/2014/main" id="{F03D76FE-2130-BB22-4FF7-A020F45B7A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9684" y="4893473"/>
            <a:ext cx="3285744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8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87120"/>
            <a:ext cx="94049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QGIS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오른쪽 화면에 배치된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공간처리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툴박스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입력하여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위치에 따라 속성 결합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기능을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위치에 따라 속성 결합 실행창이 뜨면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기준 레이어를 종분포인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결합레이어는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해양생물해역인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geo_zn_ocn_lvb_sarea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로 선택하고 실행버튼을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직사각형 20">
            <a:extLst>
              <a:ext uri="{FF2B5EF4-FFF2-40B4-BE49-F238E27FC236}">
                <a16:creationId xmlns:a16="http://schemas.microsoft.com/office/drawing/2014/main" id="{E95D39B8-203D-4047-B819-6AFFBCF634FE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포인트에 해양생물해역명 추가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A5D53D-7E55-4EDB-9BE1-5C7BE325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24944"/>
            <a:ext cx="2736304" cy="276346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20D7567-F9DE-4910-8C11-F2DC8260C019}"/>
              </a:ext>
            </a:extLst>
          </p:cNvPr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10. </a:t>
            </a:r>
            <a:r>
              <a:rPr lang="ko-KR" altLang="en-US" dirty="0"/>
              <a:t>위치에 따른 속성 결합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DF5851-9145-4DF9-A787-972C9207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96" y="2924944"/>
            <a:ext cx="5112568" cy="35572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663F93-DE34-449A-8E77-F7CD213F25EC}"/>
              </a:ext>
            </a:extLst>
          </p:cNvPr>
          <p:cNvSpPr/>
          <p:nvPr/>
        </p:nvSpPr>
        <p:spPr>
          <a:xfrm>
            <a:off x="4119557" y="3577955"/>
            <a:ext cx="2093585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5511DB-5C39-4EFD-A7AA-9C9E597AB7C3}"/>
              </a:ext>
            </a:extLst>
          </p:cNvPr>
          <p:cNvSpPr/>
          <p:nvPr/>
        </p:nvSpPr>
        <p:spPr>
          <a:xfrm>
            <a:off x="4124910" y="4154019"/>
            <a:ext cx="2093585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0DCD4D-345C-4A16-B89F-E8CF6A684FFC}"/>
              </a:ext>
            </a:extLst>
          </p:cNvPr>
          <p:cNvSpPr/>
          <p:nvPr/>
        </p:nvSpPr>
        <p:spPr>
          <a:xfrm>
            <a:off x="7005229" y="6170243"/>
            <a:ext cx="94145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0BBE2-8BFB-3E29-46F4-56664EE87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24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412521" y="1493497"/>
            <a:ext cx="940492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실행이 완료되면 아래와 같이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결합한 레이어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가 레이어로 추가되어 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레이어는 더 이상 사용하지 않으므로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체크 해제한다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직사각형 20">
            <a:extLst>
              <a:ext uri="{FF2B5EF4-FFF2-40B4-BE49-F238E27FC236}">
                <a16:creationId xmlns:a16="http://schemas.microsoft.com/office/drawing/2014/main" id="{E95D39B8-203D-4047-B819-6AFFBCF634FE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포인트에 해양생물해역명 추가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20D7567-F9DE-4910-8C11-F2DC8260C019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10. </a:t>
            </a:r>
            <a:r>
              <a:rPr lang="ko-KR" altLang="en-US" dirty="0"/>
              <a:t>위치에 따른 속성 결합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49899-24CC-431D-933E-BBC21FAD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1" y="2306484"/>
            <a:ext cx="8033792" cy="421666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CA255A-94E8-C128-42B0-71B7DACCC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180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556797"/>
            <a:ext cx="9149208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결합한 레이어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의 속성 테이블 열기를 하면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해양생물해역 레이어의 속성이 결합된 것을 볼 수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직사각형 20">
            <a:extLst>
              <a:ext uri="{FF2B5EF4-FFF2-40B4-BE49-F238E27FC236}">
                <a16:creationId xmlns:a16="http://schemas.microsoft.com/office/drawing/2014/main" id="{E95D39B8-203D-4047-B819-6AFFBCF634FE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포인트에 해양생물해역명 추가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20D7567-F9DE-4910-8C11-F2DC8260C019}"/>
              </a:ext>
            </a:extLst>
          </p:cNvPr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10. </a:t>
            </a:r>
            <a:r>
              <a:rPr lang="ko-KR" altLang="en-US" dirty="0"/>
              <a:t>위치에 따른 속성 결합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86E28-37F7-409F-B7FF-E33798F3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348881"/>
            <a:ext cx="3558137" cy="2518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1270E1B-9EDE-0352-9971-FFE84F75EBB8}"/>
              </a:ext>
            </a:extLst>
          </p:cNvPr>
          <p:cNvGrpSpPr/>
          <p:nvPr/>
        </p:nvGrpSpPr>
        <p:grpSpPr>
          <a:xfrm>
            <a:off x="1241118" y="3387302"/>
            <a:ext cx="8325102" cy="3076816"/>
            <a:chOff x="2100167" y="3952586"/>
            <a:chExt cx="7298080" cy="26972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CCFEC92-A06F-4C52-9087-44755E95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167" y="3952586"/>
              <a:ext cx="7298080" cy="269724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C468C3-F8AC-4571-9559-C83E1F50099C}"/>
                </a:ext>
              </a:extLst>
            </p:cNvPr>
            <p:cNvSpPr/>
            <p:nvPr/>
          </p:nvSpPr>
          <p:spPr>
            <a:xfrm>
              <a:off x="7401277" y="4293096"/>
              <a:ext cx="1944215" cy="22063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8F6EB2-CD35-A0C9-1CBA-46979D9FD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764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632520" y="1916832"/>
            <a:ext cx="864096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11. Groups Stats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플러그인을 이용한 그룹 통계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E8FBE-2D1E-671F-D8B9-C142E1AA5B02}"/>
              </a:ext>
            </a:extLst>
          </p:cNvPr>
          <p:cNvSpPr txBox="1"/>
          <p:nvPr/>
        </p:nvSpPr>
        <p:spPr>
          <a:xfrm>
            <a:off x="2511918" y="3440594"/>
            <a:ext cx="49051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내에서 다양한 통계 기능을 활용할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130437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15704" y="0"/>
            <a:ext cx="8791775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11. Groups Stats </a:t>
            </a:r>
            <a:r>
              <a:rPr lang="ko-KR" altLang="en-US" dirty="0"/>
              <a:t>플러그인을 이용한 그룹통계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해양생물해역별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‘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문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＇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그룹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95834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프로젝트를 새로 생성하지 않고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그대로 사용하여 위의 실습 결과를 통해 생성된 해역명이 추가된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결합된 레이어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실습자료로 사용한다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2)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플러그인 설치를 위해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플러그인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플러그인 관리 및 설치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실행한다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EB81E8-2948-4235-A7A7-BF987B38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2497445"/>
            <a:ext cx="318135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8F8357-10A4-44A1-80C7-C44A8471467B}"/>
              </a:ext>
            </a:extLst>
          </p:cNvPr>
          <p:cNvSpPr txBox="1"/>
          <p:nvPr/>
        </p:nvSpPr>
        <p:spPr>
          <a:xfrm>
            <a:off x="416176" y="3686839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3) ‘Groups Stats’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플러그인을 검색 및 설치한다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B8CFAE-C8BD-4A14-852D-3C5C0B05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748" y="4002609"/>
            <a:ext cx="4536504" cy="26005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8EB29B-B7BA-F3F0-86F2-CD515C55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68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11. Groups Stats </a:t>
            </a:r>
            <a:r>
              <a:rPr lang="ko-KR" altLang="en-US" dirty="0"/>
              <a:t>플러그인을 이용한 그룹통계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해양생물해역별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‘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문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＇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그룹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87125"/>
            <a:ext cx="94049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설치 완료 후 툴바에서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GroupsStats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아이콘을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15555-DDDC-4ED9-8609-9AB23D0F12BB}"/>
              </a:ext>
            </a:extLst>
          </p:cNvPr>
          <p:cNvSpPr txBox="1"/>
          <p:nvPr/>
        </p:nvSpPr>
        <p:spPr>
          <a:xfrm>
            <a:off x="400944" y="2852941"/>
            <a:ext cx="940492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5) Groups Stats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 창은 아래와 같다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해역명이 추가된 종분포인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결합한 레이어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90A8A7-8EFB-42D6-930C-7960EA8A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b="7099"/>
          <a:stretch/>
        </p:blipFill>
        <p:spPr>
          <a:xfrm>
            <a:off x="5817095" y="1303073"/>
            <a:ext cx="1593563" cy="90178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5E2E3EC-621A-8364-5D1F-E1FF60AF15F1}"/>
              </a:ext>
            </a:extLst>
          </p:cNvPr>
          <p:cNvGrpSpPr/>
          <p:nvPr/>
        </p:nvGrpSpPr>
        <p:grpSpPr>
          <a:xfrm>
            <a:off x="4081760" y="2296572"/>
            <a:ext cx="4464496" cy="4282695"/>
            <a:chOff x="4520952" y="2648063"/>
            <a:chExt cx="4104456" cy="39373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CD2F25-F247-403F-BC05-78572FCE1C78}"/>
                </a:ext>
              </a:extLst>
            </p:cNvPr>
            <p:cNvGrpSpPr/>
            <p:nvPr/>
          </p:nvGrpSpPr>
          <p:grpSpPr>
            <a:xfrm>
              <a:off x="4520952" y="2648063"/>
              <a:ext cx="4104456" cy="3937316"/>
              <a:chOff x="2432720" y="1318069"/>
              <a:chExt cx="5544616" cy="51569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EF67E82-8676-4766-B662-678A5483C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2720" y="1318069"/>
                <a:ext cx="5544616" cy="5156976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99D42EE-2CB7-42A1-BF38-1AFE3258C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1214" y="1790234"/>
                <a:ext cx="2089749" cy="2727894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879FE17-FE4A-46F2-9A46-5A9F9111BC4A}"/>
                </a:ext>
              </a:extLst>
            </p:cNvPr>
            <p:cNvSpPr/>
            <p:nvPr/>
          </p:nvSpPr>
          <p:spPr>
            <a:xfrm>
              <a:off x="7045514" y="3045190"/>
              <a:ext cx="1558010" cy="2509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747503-C909-8212-8F3D-1D8193E16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378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11. Groups Stats </a:t>
            </a:r>
            <a:r>
              <a:rPr lang="ko-KR" altLang="en-US" dirty="0"/>
              <a:t>플러그인을 이용한 그룹통계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해양생물해역별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‘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문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＇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그룹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1" y="1575631"/>
            <a:ext cx="3399730" cy="217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4625" indent="-123825" defTabSz="939824" eaLnBrk="0" fontAlgn="b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Rows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Fields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에서 분류체계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phylum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마우스 드래그 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드롭하여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지정하고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</a:p>
          <a:p>
            <a:pPr marL="174625" indent="-123825" defTabSz="939824" eaLnBrk="0" fontAlgn="b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Columns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은 해역명인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sarea_korn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드래그 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드롭하여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지정한다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</a:t>
            </a:r>
          </a:p>
          <a:p>
            <a:pPr marL="174625" indent="-123825" defTabSz="939824" eaLnBrk="0" fontAlgn="b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Value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는 순번 필드인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gid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 지정한다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아직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Calculate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버튼은 비활성화된 상태이다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95A253-464B-F2F6-D609-03600BF79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76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F58AAF-A8A3-B47E-D5F9-851B97487455}"/>
              </a:ext>
            </a:extLst>
          </p:cNvPr>
          <p:cNvGrpSpPr/>
          <p:nvPr/>
        </p:nvGrpSpPr>
        <p:grpSpPr>
          <a:xfrm>
            <a:off x="4088905" y="1233974"/>
            <a:ext cx="5420344" cy="5197458"/>
            <a:chOff x="2909806" y="2373522"/>
            <a:chExt cx="4182531" cy="40105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9419832-3AE9-4751-A60B-DDF6E24BA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806" y="2373522"/>
              <a:ext cx="4182531" cy="40105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0630EF-E139-4F11-4F3A-9E8C0FF7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6247" y="2758543"/>
              <a:ext cx="1563273" cy="3174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5459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11. Groups Stats </a:t>
            </a:r>
            <a:r>
              <a:rPr lang="ko-KR" altLang="en-US" dirty="0"/>
              <a:t>플러그인을 이용한 그룹통계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해양생물해역별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‘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문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＇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그룹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87125"/>
            <a:ext cx="3476128" cy="236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73050" indent="-222250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Group Stats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Value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필드값을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어떤 방식으로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통계화할지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정의를 해줘야 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73050" indent="-222250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average, count, max, median, min,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stand.dev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., sum, unique, variance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중 선택을 해야 하는데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</a:p>
          <a:p>
            <a:pPr marL="273050" indent="-222250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본 실습에서는 레코드 고유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ID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gid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가지고 집계를 내야 하므로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count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지정한다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7E37B-CBA1-429E-8FFE-8BB57487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02" y="1268760"/>
            <a:ext cx="5462790" cy="50211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6F5A69-2D86-1D95-3931-01851C3E2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81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11357" y="0"/>
            <a:ext cx="8796122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11. Groups Stats </a:t>
            </a:r>
            <a:r>
              <a:rPr lang="ko-KR" altLang="en-US" dirty="0"/>
              <a:t>플러그인을 이용한 그룹통계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해양생물해역별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‘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문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＇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그룹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9BC2-BB4B-414C-AEB6-273C4A81D4BB}"/>
              </a:ext>
            </a:extLst>
          </p:cNvPr>
          <p:cNvSpPr txBox="1"/>
          <p:nvPr/>
        </p:nvSpPr>
        <p:spPr>
          <a:xfrm>
            <a:off x="396752" y="1487125"/>
            <a:ext cx="3836168" cy="137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8288" indent="-268288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10)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결과값은 아래와 같이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해역별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문 별 그룹통계가 집계된다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68288" indent="-268288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11)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결과값을 상단 메뉴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‘Data &gt; Save all to CSV file 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통해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CSV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저장한다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C43D0-85B2-4866-971D-5A3F7E3A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1418192"/>
            <a:ext cx="5307388" cy="4907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6EB045-FB5D-43C3-9FB4-98A0A41A1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2844869"/>
            <a:ext cx="2390775" cy="16668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31F784-C3CE-CD50-0715-4914C1481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665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35640A2-89F4-508B-69D6-CEF51BD7BD62}"/>
              </a:ext>
            </a:extLst>
          </p:cNvPr>
          <p:cNvSpPr txBox="1">
            <a:spLocks/>
          </p:cNvSpPr>
          <p:nvPr/>
        </p:nvSpPr>
        <p:spPr>
          <a:xfrm>
            <a:off x="272480" y="1916832"/>
            <a:ext cx="936104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kern="1200" cap="all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수치모델자료를 통한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종분포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추출 및 집계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36AFE-5CF7-955D-503A-6DA9BDB63F24}"/>
              </a:ext>
            </a:extLst>
          </p:cNvPr>
          <p:cNvSpPr txBox="1"/>
          <p:nvPr/>
        </p:nvSpPr>
        <p:spPr>
          <a:xfrm>
            <a:off x="2233791" y="3440594"/>
            <a:ext cx="546143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2019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월 월평균 수온이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10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도 이상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20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도 미만인 영역의 </a:t>
            </a:r>
            <a:b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해역별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문별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개체 수를 집계할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83482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A5A7EB-7008-82EE-B6A8-DAB64A6B5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2CE74-F62B-3C96-8FA1-77876AAF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55B68-BE77-F2B1-95A3-C8EAF582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9" y="1388140"/>
            <a:ext cx="8437625" cy="5091594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296B6C1-AE22-FC14-2F0C-6B05353BBE08}"/>
              </a:ext>
            </a:extLst>
          </p:cNvPr>
          <p:cNvSpPr txBox="1">
            <a:spLocks/>
          </p:cNvSpPr>
          <p:nvPr/>
        </p:nvSpPr>
        <p:spPr>
          <a:xfrm>
            <a:off x="229366" y="1009541"/>
            <a:ext cx="8819535" cy="757198"/>
          </a:xfrm>
          <a:prstGeom prst="rect">
            <a:avLst/>
          </a:prstGeom>
        </p:spPr>
        <p:txBody>
          <a:bodyPr/>
          <a:lstStyle>
            <a:lvl1pPr marL="16510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600" dirty="0">
                <a:latin typeface="+mj-ea"/>
                <a:ea typeface="+mj-ea"/>
              </a:rPr>
              <a:t>기본 설정에서 보여지는 초기 화면 </a:t>
            </a:r>
            <a:r>
              <a:rPr kumimoji="0" lang="en-US" altLang="ko-KR" sz="1600" dirty="0">
                <a:latin typeface="+mj-ea"/>
                <a:ea typeface="+mj-ea"/>
              </a:rPr>
              <a:t>(</a:t>
            </a:r>
            <a:r>
              <a:rPr kumimoji="0" lang="ko-KR" altLang="en-US" sz="1600" dirty="0">
                <a:latin typeface="+mj-ea"/>
                <a:ea typeface="+mj-ea"/>
              </a:rPr>
              <a:t>도구</a:t>
            </a:r>
            <a:r>
              <a:rPr kumimoji="0" lang="en-US" altLang="ko-KR" sz="1600" dirty="0">
                <a:latin typeface="+mj-ea"/>
                <a:ea typeface="+mj-ea"/>
              </a:rPr>
              <a:t>, </a:t>
            </a:r>
            <a:r>
              <a:rPr kumimoji="0" lang="ko-KR" altLang="en-US" sz="1600" dirty="0">
                <a:latin typeface="+mj-ea"/>
                <a:ea typeface="+mj-ea"/>
              </a:rPr>
              <a:t>패널은 모두 </a:t>
            </a:r>
            <a:r>
              <a:rPr kumimoji="0" lang="ko-KR" altLang="en-US" sz="1600" dirty="0" err="1">
                <a:latin typeface="+mj-ea"/>
                <a:ea typeface="+mj-ea"/>
              </a:rPr>
              <a:t>도킹되는</a:t>
            </a:r>
            <a:r>
              <a:rPr kumimoji="0" lang="ko-KR" altLang="en-US" sz="1600" dirty="0">
                <a:latin typeface="+mj-ea"/>
                <a:ea typeface="+mj-ea"/>
              </a:rPr>
              <a:t> 창</a:t>
            </a:r>
            <a:r>
              <a:rPr kumimoji="0" lang="en-US" altLang="ko-KR" sz="1600" dirty="0">
                <a:latin typeface="+mj-ea"/>
                <a:ea typeface="+mj-ea"/>
              </a:rPr>
              <a:t>)</a:t>
            </a:r>
            <a:endParaRPr kumimoji="0" lang="ko-KR" altLang="en-US" sz="16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F6515A-D347-C409-466F-7E339A1340D0}"/>
              </a:ext>
            </a:extLst>
          </p:cNvPr>
          <p:cNvSpPr/>
          <p:nvPr/>
        </p:nvSpPr>
        <p:spPr>
          <a:xfrm>
            <a:off x="744388" y="1470045"/>
            <a:ext cx="8427054" cy="1095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AF4201-7CEF-92F9-E0A8-09722C7C2C2A}"/>
              </a:ext>
            </a:extLst>
          </p:cNvPr>
          <p:cNvSpPr/>
          <p:nvPr/>
        </p:nvSpPr>
        <p:spPr>
          <a:xfrm>
            <a:off x="744389" y="1581327"/>
            <a:ext cx="8427054" cy="507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29B39-2862-05EF-B9B0-1D98E7CFD332}"/>
              </a:ext>
            </a:extLst>
          </p:cNvPr>
          <p:cNvSpPr txBox="1"/>
          <p:nvPr/>
        </p:nvSpPr>
        <p:spPr>
          <a:xfrm>
            <a:off x="8113959" y="1607899"/>
            <a:ext cx="49885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툴 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F8E8BA-BA66-1DB7-36DB-28A511543560}"/>
              </a:ext>
            </a:extLst>
          </p:cNvPr>
          <p:cNvSpPr/>
          <p:nvPr/>
        </p:nvSpPr>
        <p:spPr>
          <a:xfrm>
            <a:off x="744389" y="2088541"/>
            <a:ext cx="1304951" cy="2348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CCD27-6F24-2DB2-2065-7C4EC1DF743C}"/>
              </a:ext>
            </a:extLst>
          </p:cNvPr>
          <p:cNvSpPr txBox="1"/>
          <p:nvPr/>
        </p:nvSpPr>
        <p:spPr>
          <a:xfrm>
            <a:off x="2612174" y="3031993"/>
            <a:ext cx="5886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탐색기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패널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91C18D-DE64-0CAA-144F-5DA1DDB8594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049340" y="3262826"/>
            <a:ext cx="5628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DA2DDC2-60E6-DEC0-CF30-1360A749E7DA}"/>
              </a:ext>
            </a:extLst>
          </p:cNvPr>
          <p:cNvSpPr/>
          <p:nvPr/>
        </p:nvSpPr>
        <p:spPr>
          <a:xfrm>
            <a:off x="3194760" y="2446314"/>
            <a:ext cx="3515741" cy="29095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맵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캔버스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C11B5-CFF5-7F4C-4F2B-C22D0CF561C4}"/>
              </a:ext>
            </a:extLst>
          </p:cNvPr>
          <p:cNvSpPr txBox="1"/>
          <p:nvPr/>
        </p:nvSpPr>
        <p:spPr>
          <a:xfrm>
            <a:off x="8046634" y="1221342"/>
            <a:ext cx="63350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메뉴 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91F31-C12D-FABB-392E-3C6DD337AE4B}"/>
              </a:ext>
            </a:extLst>
          </p:cNvPr>
          <p:cNvSpPr/>
          <p:nvPr/>
        </p:nvSpPr>
        <p:spPr>
          <a:xfrm>
            <a:off x="744390" y="6349014"/>
            <a:ext cx="8437626" cy="1681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041AAC-60BE-88CA-0D10-6EC344237FCB}"/>
              </a:ext>
            </a:extLst>
          </p:cNvPr>
          <p:cNvSpPr/>
          <p:nvPr/>
        </p:nvSpPr>
        <p:spPr>
          <a:xfrm>
            <a:off x="744473" y="4437112"/>
            <a:ext cx="1304951" cy="19016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7078E-5F07-A498-645B-60ABD9F37910}"/>
              </a:ext>
            </a:extLst>
          </p:cNvPr>
          <p:cNvSpPr txBox="1"/>
          <p:nvPr/>
        </p:nvSpPr>
        <p:spPr>
          <a:xfrm>
            <a:off x="2591629" y="5157121"/>
            <a:ext cx="5886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>
                <a:latin typeface="+mj-ea"/>
                <a:ea typeface="+mj-ea"/>
              </a:rPr>
              <a:t>레이어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패널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31F769-2F69-B8F1-ECF1-C1E1F6C1BFA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049424" y="5387954"/>
            <a:ext cx="5422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E4D205-8EB6-1610-904E-A120310C6959}"/>
              </a:ext>
            </a:extLst>
          </p:cNvPr>
          <p:cNvSpPr/>
          <p:nvPr/>
        </p:nvSpPr>
        <p:spPr>
          <a:xfrm>
            <a:off x="7868955" y="2098756"/>
            <a:ext cx="1304951" cy="42108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6C5BD-128A-3320-81E0-AE470BE7D473}"/>
              </a:ext>
            </a:extLst>
          </p:cNvPr>
          <p:cNvSpPr txBox="1"/>
          <p:nvPr/>
        </p:nvSpPr>
        <p:spPr>
          <a:xfrm>
            <a:off x="8214629" y="4743429"/>
            <a:ext cx="63350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>
                <a:latin typeface="+mj-ea"/>
                <a:ea typeface="+mj-ea"/>
              </a:rPr>
              <a:t>툴 박스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8602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396752" y="1492920"/>
            <a:ext cx="9509248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93710" indent="-342908" defTabSz="939824" eaLnBrk="0" fontAlgn="b" hangingPunct="0">
              <a:spcBef>
                <a:spcPct val="30000"/>
              </a:spcBef>
              <a:buAutoNum type="arabicParenR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새로 시작하기 위해 상단 메뉴에서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프로젝트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새로 생성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ct val="30000"/>
              </a:spcBef>
              <a:buFontTx/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적정한 배경지도를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393710" indent="-342908" defTabSz="939824" eaLnBrk="0" fontAlgn="b" hangingPunct="0">
              <a:spcBef>
                <a:spcPct val="30000"/>
              </a:spcBef>
              <a:buFontTx/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해양물리 수치모델자료를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  [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phisics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\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data.gpkg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- '201901'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9DD-FC8B-0D22-05B6-17DDAC687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503D6-D6B8-F607-20D1-75E4E623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013" y="3429000"/>
            <a:ext cx="3490262" cy="2171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1BA338-5296-8041-8C4E-A9494042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880816"/>
            <a:ext cx="5460126" cy="3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41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396752" y="1492920"/>
            <a:ext cx="95092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4)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종분포를 레이어를 추가한다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[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실습자료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it-IT" altLang="ko-KR" sz="1600" dirty="0">
                <a:solidFill>
                  <a:srgbClr val="000000"/>
                </a:solidFill>
                <a:latin typeface="+mn-ea"/>
                <a:ea typeface="+mn-ea"/>
              </a:rPr>
              <a:t>geo_mbris_obis_edu_light.gpkg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9DD-FC8B-0D22-05B6-17DDAC687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E5C0B-5DC6-BCCF-9F5E-A7320FF4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1978183"/>
            <a:ext cx="7977336" cy="4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4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AB638-05BB-46E8-8DFE-947A5155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948" y="3152756"/>
            <a:ext cx="4552950" cy="1847850"/>
          </a:xfrm>
          <a:prstGeom prst="rect">
            <a:avLst/>
          </a:prstGeom>
        </p:spPr>
      </p:pic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396752" y="1495834"/>
            <a:ext cx="95092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6) data-201901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레이어에서 오른쪽 마우스를 누르고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팝업창에서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 테이블 열기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D09A8-9327-42FB-BCD9-CA8E4E58A574}"/>
              </a:ext>
            </a:extLst>
          </p:cNvPr>
          <p:cNvSpPr txBox="1"/>
          <p:nvPr/>
        </p:nvSpPr>
        <p:spPr>
          <a:xfrm>
            <a:off x="396752" y="1852959"/>
            <a:ext cx="95092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7)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 테이블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실행창에서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'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표현식을 이용해서 객체 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'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24BFFF-A327-4EE6-9F87-6C795F758C42}"/>
              </a:ext>
            </a:extLst>
          </p:cNvPr>
          <p:cNvSpPr/>
          <p:nvPr/>
        </p:nvSpPr>
        <p:spPr>
          <a:xfrm>
            <a:off x="6666422" y="3441027"/>
            <a:ext cx="288032" cy="250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10725-12A8-7568-B952-176FEB169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6EF137-F55C-8B06-2FF0-420EFD745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3019499"/>
            <a:ext cx="3164780" cy="24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16024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412304" y="1487125"/>
            <a:ext cx="9509248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8)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필드와 값 에서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더블 클릭한 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표현식에서  다음과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같이 조건을 완성한다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&gt;= 10 and  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&lt; 20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F23E9-E9C2-4777-95E8-00009D6E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72" y="2285777"/>
            <a:ext cx="5975855" cy="40935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B92822-D856-4AD8-A27E-E386F876E412}"/>
              </a:ext>
            </a:extLst>
          </p:cNvPr>
          <p:cNvSpPr/>
          <p:nvPr/>
        </p:nvSpPr>
        <p:spPr>
          <a:xfrm>
            <a:off x="4373653" y="5512576"/>
            <a:ext cx="713655" cy="314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327C7E-1889-4B08-81E7-6AF58755D145}"/>
              </a:ext>
            </a:extLst>
          </p:cNvPr>
          <p:cNvSpPr/>
          <p:nvPr/>
        </p:nvSpPr>
        <p:spPr>
          <a:xfrm>
            <a:off x="6465168" y="6119064"/>
            <a:ext cx="864096" cy="260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80A41B-E427-8DD5-59B1-D5DC85943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0995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196280" y="0"/>
            <a:ext cx="8811199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16024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412304" y="1487125"/>
            <a:ext cx="95092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9)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입력한 후에는 객체 선택 버튼을 눌러 속성 창에서 객체가 선택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됐음을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확인한다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71FEF-8B45-4027-A9F2-6AD8A97F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00" y="1916832"/>
            <a:ext cx="8342400" cy="45263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5F51C2-F0C9-F8A1-8EFB-9DB95CE00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47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16024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76FD-989C-4F7C-9BD7-AA1721476586}"/>
              </a:ext>
            </a:extLst>
          </p:cNvPr>
          <p:cNvSpPr txBox="1"/>
          <p:nvPr/>
        </p:nvSpPr>
        <p:spPr>
          <a:xfrm>
            <a:off x="412304" y="1495833"/>
            <a:ext cx="9509248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10) 201901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해양물리 레이어가 선택이 되어 있는 상태에서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상단 메뉴에서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벡터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조사도구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위치로 선택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 클릭한다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2E30B8-A224-4AC9-8863-8CBCBAF5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37" y="2162563"/>
            <a:ext cx="5706269" cy="41089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D2BAA4-D3E6-9110-991A-4A7E56B24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315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6569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F1C896-378A-45B6-B003-7F1007DF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64" y="2782061"/>
            <a:ext cx="5701978" cy="3743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0F352-959C-4F69-8A59-76CE9B707450}"/>
              </a:ext>
            </a:extLst>
          </p:cNvPr>
          <p:cNvSpPr txBox="1"/>
          <p:nvPr/>
        </p:nvSpPr>
        <p:spPr>
          <a:xfrm>
            <a:off x="412304" y="1502437"/>
            <a:ext cx="9365109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11)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위치로 선택 실행창에서 다음위치에서 객체 선택은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선택하고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객체 비교용 레이어는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‘data-201901’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레이어를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12)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현재 선택된 수치모델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&gt;= 10 and 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&lt; 20)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구역에 대해서만 위치 선택되도록 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 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선택한 객체만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체크한다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A0AA50-F0C3-4E3D-B468-BADD14107F54}"/>
              </a:ext>
            </a:extLst>
          </p:cNvPr>
          <p:cNvSpPr/>
          <p:nvPr/>
        </p:nvSpPr>
        <p:spPr>
          <a:xfrm>
            <a:off x="3974072" y="5127986"/>
            <a:ext cx="1584176" cy="173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055D0-F3E3-41AD-A234-FB7BC89E1DB3}"/>
              </a:ext>
            </a:extLst>
          </p:cNvPr>
          <p:cNvSpPr/>
          <p:nvPr/>
        </p:nvSpPr>
        <p:spPr>
          <a:xfrm>
            <a:off x="3974076" y="5289933"/>
            <a:ext cx="935335" cy="138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560D97-1CEB-410D-115B-E0F6C1E69C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79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5735" y="0"/>
            <a:ext cx="880174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0F352-959C-4F69-8A59-76CE9B707450}"/>
              </a:ext>
            </a:extLst>
          </p:cNvPr>
          <p:cNvSpPr txBox="1"/>
          <p:nvPr/>
        </p:nvSpPr>
        <p:spPr>
          <a:xfrm>
            <a:off x="406207" y="1499660"/>
            <a:ext cx="9509248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13)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실행버튼을 클릭하면 아래와 같이 조건에 대항하는 종분포가 노란색으로 선택된다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즉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‘data-201901’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해양물리 데이터 중 속성 조건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&gt;= 10 and "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wtem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" &lt; 20)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만족하는 구역과 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위치적으로 중첩되는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종분포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객체가 선택된 것을 말한다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697B0D-E4E8-CB4F-9ED0-2C73F7442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E44DE-2D57-9882-EEA9-39DAD23D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43" y="2564904"/>
            <a:ext cx="7187913" cy="38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63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6569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0F352-959C-4F69-8A59-76CE9B707450}"/>
              </a:ext>
            </a:extLst>
          </p:cNvPr>
          <p:cNvSpPr txBox="1"/>
          <p:nvPr/>
        </p:nvSpPr>
        <p:spPr>
          <a:xfrm>
            <a:off x="411432" y="1632038"/>
            <a:ext cx="9509248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14)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geo_mbris_obis_edu_light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레이어에서 오른쪽 마우스를 누른 후에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‘Export-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선택한 객체를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다른 이름으로 저장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메뉴를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눌러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파일로 저장한다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6B7469-E301-157E-9BE3-18ABC423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BA29B6-CE96-1722-919B-1EAEB1E2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05" y="2590512"/>
            <a:ext cx="7073590" cy="1629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A20CC-A68C-430A-19B2-1A8493824398}"/>
              </a:ext>
            </a:extLst>
          </p:cNvPr>
          <p:cNvSpPr txBox="1"/>
          <p:nvPr/>
        </p:nvSpPr>
        <p:spPr>
          <a:xfrm>
            <a:off x="416496" y="5014790"/>
            <a:ext cx="95092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15) QGIS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툴바에서 플러그인을 통해 설치된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GroupsStats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기능을 클릭하여 실행한다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945B36-032E-9AEE-01A2-E5604B27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5002914"/>
            <a:ext cx="1687700" cy="11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0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0025" y="0"/>
            <a:ext cx="880745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0472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9432D-A8FE-44DE-B252-5AECD2D9FE70}"/>
              </a:ext>
            </a:extLst>
          </p:cNvPr>
          <p:cNvSpPr txBox="1"/>
          <p:nvPr/>
        </p:nvSpPr>
        <p:spPr>
          <a:xfrm>
            <a:off x="488504" y="1430229"/>
            <a:ext cx="5709120" cy="12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16) Layer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는 방금 전에 저장한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17) Columns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ssea_id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18) Rows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phylum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19) Value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에는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count, fid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선택한다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E581A5-6E43-0226-37C1-ABE69060A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72911-85C1-3D1C-6387-7B765269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74" y="1268760"/>
            <a:ext cx="2331922" cy="5098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89D4A-FD3E-68AF-AFEF-EEE7671CEBD1}"/>
              </a:ext>
            </a:extLst>
          </p:cNvPr>
          <p:cNvSpPr txBox="1"/>
          <p:nvPr/>
        </p:nvSpPr>
        <p:spPr>
          <a:xfrm>
            <a:off x="488504" y="2779639"/>
            <a:ext cx="57091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2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해역 및 문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단위별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레코드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(fid)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건수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(count)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를 집계할 수 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300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A5A7EB-7008-82EE-B6A8-DAB64A6B5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2CE74-F62B-3C96-8FA1-77876AAF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QGIS</a:t>
            </a:r>
            <a:r>
              <a:rPr lang="ko-KR" altLang="en-US" dirty="0"/>
              <a:t> 설치 및 개요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0B88925-A6D5-2E61-C324-C1CC03206C27}"/>
              </a:ext>
            </a:extLst>
          </p:cNvPr>
          <p:cNvSpPr txBox="1">
            <a:spLocks/>
          </p:cNvSpPr>
          <p:nvPr/>
        </p:nvSpPr>
        <p:spPr>
          <a:xfrm>
            <a:off x="488504" y="918195"/>
            <a:ext cx="7852722" cy="6214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800" b="1" kern="1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algn="l" rtl="0" fontAlgn="base" latinLnBrk="1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sz="1800" dirty="0"/>
              <a:t>SW </a:t>
            </a:r>
            <a:r>
              <a:rPr lang="ko-KR" altLang="en-US" sz="1800" dirty="0"/>
              <a:t>제품으로써 </a:t>
            </a:r>
            <a:r>
              <a:rPr lang="en-US" altLang="ko-KR" sz="1800" dirty="0"/>
              <a:t>QGIS vs. ArcGIS Desktop</a:t>
            </a:r>
            <a:endParaRPr 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3E9CF-E607-16E2-2C65-7EECD6DFB938}"/>
              </a:ext>
            </a:extLst>
          </p:cNvPr>
          <p:cNvSpPr/>
          <p:nvPr/>
        </p:nvSpPr>
        <p:spPr>
          <a:xfrm>
            <a:off x="2333092" y="2231081"/>
            <a:ext cx="2187860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Advanced  </a:t>
            </a:r>
            <a:r>
              <a:rPr lang="en-US" altLang="ko-KR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ArcInfo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5A158-E9BD-5465-DD5C-4EAC9D2D57BF}"/>
              </a:ext>
            </a:extLst>
          </p:cNvPr>
          <p:cNvSpPr/>
          <p:nvPr/>
        </p:nvSpPr>
        <p:spPr>
          <a:xfrm>
            <a:off x="2333092" y="2807146"/>
            <a:ext cx="1800200" cy="18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Standard 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2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ArcEditor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E8F0FA4D-F4B7-68A0-0CF5-AF7DF3F1060E}"/>
              </a:ext>
            </a:extLst>
          </p:cNvPr>
          <p:cNvSpPr/>
          <p:nvPr/>
        </p:nvSpPr>
        <p:spPr>
          <a:xfrm>
            <a:off x="5352393" y="2596337"/>
            <a:ext cx="1923394" cy="2011007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C2F134-51A5-2CE0-DF12-36F8CE3BDFF3}"/>
              </a:ext>
            </a:extLst>
          </p:cNvPr>
          <p:cNvSpPr/>
          <p:nvPr/>
        </p:nvSpPr>
        <p:spPr>
          <a:xfrm>
            <a:off x="2333092" y="3383209"/>
            <a:ext cx="1440160" cy="12241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Basic  </a:t>
            </a:r>
            <a:r>
              <a:rPr lang="en-US" altLang="ko-KR" sz="12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ArcView</a:t>
            </a:r>
            <a:r>
              <a:rPr lang="ko-KR" altLang="en-US" sz="1400" b="1" dirty="0">
                <a:solidFill>
                  <a:prstClr val="black"/>
                </a:solidFill>
              </a:rPr>
              <a:t>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382902-735C-64A9-856F-ACED1472F831}"/>
              </a:ext>
            </a:extLst>
          </p:cNvPr>
          <p:cNvCxnSpPr/>
          <p:nvPr/>
        </p:nvCxnSpPr>
        <p:spPr>
          <a:xfrm flipH="1">
            <a:off x="2333092" y="2545375"/>
            <a:ext cx="4996172" cy="462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3628CE-03C1-A89B-208C-09ABF526777D}"/>
              </a:ext>
            </a:extLst>
          </p:cNvPr>
          <p:cNvSpPr txBox="1"/>
          <p:nvPr/>
        </p:nvSpPr>
        <p:spPr>
          <a:xfrm>
            <a:off x="2333092" y="1628800"/>
            <a:ext cx="218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ArcGIS Desktop (ArcMap)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D39F5-DB05-C115-D860-8F63FAA1A02C}"/>
              </a:ext>
            </a:extLst>
          </p:cNvPr>
          <p:cNvSpPr txBox="1"/>
          <p:nvPr/>
        </p:nvSpPr>
        <p:spPr>
          <a:xfrm>
            <a:off x="5349044" y="1772816"/>
            <a:ext cx="1980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QGIS (Desktop)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17231D-6FE4-4723-81E3-90E3D48C780E}"/>
              </a:ext>
            </a:extLst>
          </p:cNvPr>
          <p:cNvSpPr/>
          <p:nvPr/>
        </p:nvSpPr>
        <p:spPr>
          <a:xfrm>
            <a:off x="1640632" y="4623314"/>
            <a:ext cx="6480720" cy="576064"/>
          </a:xfrm>
          <a:prstGeom prst="rect">
            <a:avLst/>
          </a:prstGeom>
          <a:pattFill prst="wd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E0985F-7FDD-D01B-782C-296F8D6F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93" y="2827156"/>
            <a:ext cx="1473127" cy="1529515"/>
          </a:xfrm>
          <a:prstGeom prst="ellipse">
            <a:avLst/>
          </a:prstGeom>
          <a:ln>
            <a:noFill/>
          </a:ln>
          <a:effectLst>
            <a:softEdge rad="177800"/>
          </a:effec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1CD1BA7-77A5-06DC-B8BB-C0337DAFC621}"/>
              </a:ext>
            </a:extLst>
          </p:cNvPr>
          <p:cNvSpPr txBox="1">
            <a:spLocks/>
          </p:cNvSpPr>
          <p:nvPr/>
        </p:nvSpPr>
        <p:spPr>
          <a:xfrm>
            <a:off x="1026638" y="5450149"/>
            <a:ext cx="7852723" cy="910731"/>
          </a:xfrm>
          <a:prstGeom prst="rect">
            <a:avLst/>
          </a:prstGeom>
        </p:spPr>
        <p:txBody>
          <a:bodyPr>
            <a:normAutofit/>
          </a:bodyPr>
          <a:lstStyle>
            <a:lvl1pPr marL="16510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Wingdings" charset="2"/>
              <a:buChar char="§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1pPr>
            <a:lvl2pPr marL="34290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2pPr>
            <a:lvl3pPr marL="533414" indent="-114303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3pPr>
            <a:lvl4pPr marL="736618" indent="-1524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–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4pPr>
            <a:lvl5pPr marL="901722" indent="-127004" algn="l" defTabSz="939824" rtl="0" eaLnBrk="0" fontAlgn="b" latinLnBrk="1" hangingPunct="0">
              <a:spcBef>
                <a:spcPct val="30000"/>
              </a:spcBef>
              <a:spcAft>
                <a:spcPct val="0"/>
              </a:spcAft>
              <a:buFont typeface="Arial" charset="0"/>
              <a:buChar char="»"/>
              <a:defRPr lang="ko-KR" altLang="en-US" sz="1400" kern="1200" dirty="0">
                <a:solidFill>
                  <a:srgbClr val="000000"/>
                </a:solidFill>
                <a:latin typeface="+mn-lt"/>
                <a:ea typeface="+mn-ea"/>
                <a:cs typeface="맑은 고딕" pitchFamily="50" charset="-128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kumimoji="0" lang="ko-KR" altLang="en-US" sz="1200" dirty="0"/>
              <a:t>출처</a:t>
            </a:r>
            <a:r>
              <a:rPr kumimoji="0" lang="en-US" altLang="ko-KR" sz="1200" dirty="0"/>
              <a:t>: 27 Differences Between ArcGIS and QGIS – The Most Epic GIS Software Battle in GIS History</a:t>
            </a:r>
          </a:p>
          <a:p>
            <a:pPr marL="357188" indent="0">
              <a:buFont typeface="Wingdings" charset="2"/>
              <a:buNone/>
            </a:pPr>
            <a:r>
              <a:rPr kumimoji="0" lang="en-US" altLang="ko-KR" sz="1200" dirty="0"/>
              <a:t>(</a:t>
            </a:r>
            <a:r>
              <a:rPr kumimoji="0" lang="en-US" altLang="ko-KR" sz="1200" dirty="0" err="1"/>
              <a:t>GISGeography</a:t>
            </a:r>
            <a:r>
              <a:rPr kumimoji="0" lang="en-US" altLang="ko-KR" sz="1200" dirty="0"/>
              <a:t>, 2016. 1.) – </a:t>
            </a:r>
            <a:r>
              <a:rPr kumimoji="0" lang="en-US" altLang="ko-KR" sz="1200" dirty="0">
                <a:hlinkClick r:id="rId3"/>
              </a:rPr>
              <a:t>http://gisgeography.com/qgis-arcgis-differences</a:t>
            </a:r>
            <a:r>
              <a:rPr kumimoji="0" lang="en-US" altLang="ko-KR" sz="1200" dirty="0"/>
              <a:t>  (2020. 3. 5. </a:t>
            </a:r>
            <a:r>
              <a:rPr kumimoji="0" lang="ko-KR" altLang="en-US" sz="1200" dirty="0"/>
              <a:t>업데이트</a:t>
            </a:r>
            <a:r>
              <a:rPr kumimoji="0" lang="en-US" altLang="ko-KR" sz="1200" dirty="0"/>
              <a:t>) </a:t>
            </a:r>
          </a:p>
          <a:p>
            <a:pPr marL="536575" lvl="1" indent="-179388">
              <a:buFont typeface="Wingdings" panose="05000000000000000000" pitchFamily="2" charset="2"/>
              <a:buChar char="ü"/>
            </a:pPr>
            <a:r>
              <a:rPr kumimoji="0" lang="ko-KR" altLang="en-US" sz="1600" dirty="0"/>
              <a:t> </a:t>
            </a:r>
            <a:r>
              <a:rPr kumimoji="0" lang="en-US" altLang="ko-KR" sz="1600" dirty="0"/>
              <a:t>ArcView &lt; </a:t>
            </a:r>
            <a:r>
              <a:rPr kumimoji="0" lang="en-US" altLang="ko-KR" sz="1600" dirty="0" err="1"/>
              <a:t>ArcEditor</a:t>
            </a:r>
            <a:r>
              <a:rPr kumimoji="0" lang="en-US" altLang="ko-KR" sz="1600" dirty="0"/>
              <a:t> &lt; </a:t>
            </a:r>
            <a:r>
              <a:rPr kumimoji="0" lang="en-US" altLang="ko-KR" sz="1600" dirty="0">
                <a:solidFill>
                  <a:srgbClr val="00B050"/>
                </a:solidFill>
              </a:rPr>
              <a:t>QGIS</a:t>
            </a:r>
            <a:r>
              <a:rPr kumimoji="0" lang="en-US" altLang="ko-KR" sz="1600" dirty="0"/>
              <a:t> &lt; </a:t>
            </a:r>
            <a:r>
              <a:rPr kumimoji="0" lang="en-US" altLang="ko-KR" sz="1600" dirty="0" err="1"/>
              <a:t>ArcInfo</a:t>
            </a:r>
            <a:endParaRPr kumimoji="0" lang="en-US" sz="1600" dirty="0"/>
          </a:p>
        </p:txBody>
      </p:sp>
    </p:spTree>
    <p:extLst>
      <p:ext uri="{BB962C8B-B14F-4D97-AF65-F5344CB8AC3E}">
        <p14:creationId xmlns:p14="http://schemas.microsoft.com/office/powerpoint/2010/main" val="478636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제목 1"/>
          <p:cNvSpPr txBox="1">
            <a:spLocks/>
          </p:cNvSpPr>
          <p:nvPr/>
        </p:nvSpPr>
        <p:spPr>
          <a:xfrm>
            <a:off x="205735" y="0"/>
            <a:ext cx="8801744" cy="908050"/>
          </a:xfrm>
          <a:prstGeom prst="rect">
            <a:avLst/>
          </a:prstGeom>
        </p:spPr>
        <p:txBody>
          <a:bodyPr anchor="ctr"/>
          <a:lstStyle>
            <a:lvl1pPr eaLnBrk="0" hangingPunct="0">
              <a:defRPr lang="ko-KR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HY헤드라인M" pitchFamily="18" charset="-128"/>
              </a:defRPr>
            </a:lvl1pPr>
            <a:lvl2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2pPr>
            <a:lvl3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3pPr>
            <a:lvl4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4pPr>
            <a:lvl5pPr eaLnBrk="0" hangingPunct="0"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  <a:cs typeface="HY헤드라인M" pitchFamily="18" charset="-128"/>
              </a:defRPr>
            </a:lvl5pPr>
            <a:lvl6pPr marL="457212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6pPr>
            <a:lvl7pPr marL="914423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7pPr>
            <a:lvl8pPr marL="1371634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8pPr>
            <a:lvl9pPr marL="1828846" fontAlgn="base" latinLnBrk="1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r>
              <a:rPr lang="en-US" altLang="ko-KR" dirty="0"/>
              <a:t>12. </a:t>
            </a:r>
            <a:r>
              <a:rPr lang="ko-KR" altLang="en-US" dirty="0"/>
              <a:t> 수치모델자료를 통한 </a:t>
            </a:r>
            <a:r>
              <a:rPr lang="ko-KR" altLang="en-US" dirty="0" err="1"/>
              <a:t>종분포</a:t>
            </a:r>
            <a:r>
              <a:rPr lang="ko-KR" altLang="en-US" dirty="0"/>
              <a:t> 추출 및 집계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B7C228ED-07A5-439F-9626-7B6E96F1AA85}"/>
              </a:ext>
            </a:extLst>
          </p:cNvPr>
          <p:cNvSpPr/>
          <p:nvPr/>
        </p:nvSpPr>
        <p:spPr>
          <a:xfrm>
            <a:off x="206569" y="914400"/>
            <a:ext cx="9601200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7" indent="-285757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해양물리 수치모델자료의 수온 속성 검색조건을 통한 </a:t>
            </a:r>
            <a:r>
              <a:rPr lang="ko-KR" altLang="en-US" sz="1500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종분포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추출 및 집계</a:t>
            </a:r>
            <a:endParaRPr lang="en-US" altLang="ko-KR" sz="1500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327E2-A924-4175-B34D-EC85AB81FF51}"/>
              </a:ext>
            </a:extLst>
          </p:cNvPr>
          <p:cNvSpPr txBox="1"/>
          <p:nvPr/>
        </p:nvSpPr>
        <p:spPr>
          <a:xfrm>
            <a:off x="412304" y="1493498"/>
            <a:ext cx="346057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73050" indent="-273050" defTabSz="939824" eaLnBrk="0" fontAlgn="b" hangingPunct="0">
              <a:spcBef>
                <a:spcPct val="300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20) 2019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월 월평균 수온이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10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도 이상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도 미만인 수역에 출현한 종분포의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해역별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문별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개체 수가 집계되어 보여진다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236559-12F5-AFE7-8B3C-DCE28BE9B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97300" y="6611651"/>
            <a:ext cx="2311400" cy="188912"/>
          </a:xfrm>
        </p:spPr>
        <p:txBody>
          <a:bodyPr/>
          <a:lstStyle/>
          <a:p>
            <a:pPr>
              <a:defRPr/>
            </a:pPr>
            <a:fld id="{2EA72EDF-3DF3-D54A-B87D-E1CF9DCD2A18}" type="slidenum">
              <a:rPr lang="ko-KR" altLang="en-US" smtClean="0"/>
              <a:pPr>
                <a:defRPr/>
              </a:pPr>
              <a:t>90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258F64-7DBF-474E-B433-3255FC9F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04" y="1501104"/>
            <a:ext cx="5456077" cy="49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56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3162" y="2045536"/>
            <a:ext cx="7788275" cy="275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50802" algn="ctr" defTabSz="939824" eaLnBrk="0" fontAlgn="b" hangingPunct="0">
              <a:spcBef>
                <a:spcPct val="30000"/>
              </a:spcBef>
            </a:pPr>
            <a:r>
              <a:rPr lang="ko-KR" alt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감사합니다</a:t>
            </a:r>
            <a:r>
              <a:rPr lang="en-US" altLang="ko-KR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.</a:t>
            </a:r>
          </a:p>
          <a:p>
            <a:pPr marL="50802" algn="ctr" defTabSz="939824" eaLnBrk="0" fontAlgn="b" hangingPunct="0">
              <a:spcBef>
                <a:spcPct val="30000"/>
              </a:spcBef>
            </a:pPr>
            <a:r>
              <a:rPr lang="en-US" sz="9601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ea"/>
                <a:ea typeface="+mj-ea"/>
                <a:cs typeface="맑은 고딕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29997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돋움체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  <a:miter lim="800000"/>
          <a:headEnd/>
          <a:tailEnd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50800" algn="ctr" defTabSz="939800" eaLnBrk="0" fontAlgn="b" hangingPunct="0">
          <a:spcBef>
            <a:spcPct val="30000"/>
          </a:spcBef>
          <a:spcAft>
            <a:spcPct val="0"/>
          </a:spcAft>
          <a:defRPr sz="1600" dirty="0" smtClean="0">
            <a:solidFill>
              <a:srgbClr val="000000"/>
            </a:solidFill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32465</TotalTime>
  <Words>4985</Words>
  <Application>Microsoft Office PowerPoint</Application>
  <PresentationFormat>A4 용지(210x297mm)</PresentationFormat>
  <Paragraphs>703</Paragraphs>
  <Slides>91</Slides>
  <Notes>71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5" baseType="lpstr">
      <vt:lpstr>KoPub돋움체 Bold</vt:lpstr>
      <vt:lpstr>KoPub돋움체 Light</vt:lpstr>
      <vt:lpstr>KoPub돋움체 Medium</vt:lpstr>
      <vt:lpstr>굴림</vt:lpstr>
      <vt:lpstr>맑은 고딕</vt:lpstr>
      <vt:lpstr>맑은 고딕</vt:lpstr>
      <vt:lpstr>Arial</vt:lpstr>
      <vt:lpstr>Book Antiqua</vt:lpstr>
      <vt:lpstr>Symbol</vt:lpstr>
      <vt:lpstr>Times New Roman</vt:lpstr>
      <vt:lpstr>Tw Cen MT</vt:lpstr>
      <vt:lpstr>Wingdings</vt:lpstr>
      <vt:lpstr>디자인 사용자 지정</vt:lpstr>
      <vt:lpstr>Bitmap Image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1. QGIS 설치 및 개요</vt:lpstr>
      <vt:lpstr>1. QGIS 설치 및 개요</vt:lpstr>
      <vt:lpstr>1. QGIS 설치 및 개요</vt:lpstr>
      <vt:lpstr>PowerPoint 프레젠테이션</vt:lpstr>
      <vt:lpstr>Appendix:  OSGeo 한국어지부 – OSGeo Korean Chapter </vt:lpstr>
      <vt:lpstr>PowerPoint 프레젠테이션</vt:lpstr>
      <vt:lpstr>PowerPoint 프레젠테이션</vt:lpstr>
      <vt:lpstr>PowerPoint 프레젠테이션</vt:lpstr>
      <vt:lpstr>PowerPoint 프레젠테이션</vt:lpstr>
      <vt:lpstr>[팁] 플러그인 – HCMGIS </vt:lpstr>
      <vt:lpstr>[팁] 플러그인 – TMS for Korea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OSS_FOSS4G</dc:title>
  <dc:subject>공간정보거점대학 FOSS4G 교육</dc:subject>
  <dc:creator>Minpa Lee</dc:creator>
  <cp:lastModifiedBy>이동훈(Tonghoon Lee)</cp:lastModifiedBy>
  <cp:revision>2706</cp:revision>
  <cp:lastPrinted>2015-03-02T01:37:26Z</cp:lastPrinted>
  <dcterms:created xsi:type="dcterms:W3CDTF">2012-08-14T08:22:03Z</dcterms:created>
  <dcterms:modified xsi:type="dcterms:W3CDTF">2023-08-19T15:27:22Z</dcterms:modified>
  <cp:category>FOSS4G</cp:category>
</cp:coreProperties>
</file>